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2"/>
  </p:sldMasterIdLst>
  <p:notesMasterIdLst>
    <p:notesMasterId r:id="rId16"/>
  </p:notesMasterIdLst>
  <p:sldIdLst>
    <p:sldId id="265" r:id="rId3"/>
    <p:sldId id="266" r:id="rId4"/>
    <p:sldId id="261" r:id="rId5"/>
    <p:sldId id="267" r:id="rId6"/>
    <p:sldId id="268" r:id="rId7"/>
    <p:sldId id="269" r:id="rId8"/>
    <p:sldId id="258" r:id="rId9"/>
    <p:sldId id="263" r:id="rId10"/>
    <p:sldId id="270" r:id="rId11"/>
    <p:sldId id="260" r:id="rId12"/>
    <p:sldId id="271" r:id="rId13"/>
    <p:sldId id="259" r:id="rId14"/>
    <p:sldId id="273" r:id="rId15"/>
  </p:sldIdLst>
  <p:sldSz cx="9144000" cy="6858000" type="screen4x3"/>
  <p:notesSz cx="69469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rosoft Corporation" initials="" lastIdx="4" clrIdx="0"/>
  <p:cmAuthor id="1" name="Elisabeth Keating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824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66513" autoAdjust="0"/>
  </p:normalViewPr>
  <p:slideViewPr>
    <p:cSldViewPr>
      <p:cViewPr varScale="1">
        <p:scale>
          <a:sx n="59" d="100"/>
          <a:sy n="59" d="100"/>
        </p:scale>
        <p:origin x="213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99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5413" y="0"/>
            <a:ext cx="30099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A5AB2-0724-4FF9-BB37-914AF12404D0}" type="datetimeFigureOut">
              <a:rPr lang="is-IS" smtClean="0"/>
              <a:t>31.1.2018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1160463"/>
            <a:ext cx="417830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67225"/>
            <a:ext cx="5556250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099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5413" y="8818563"/>
            <a:ext cx="30099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AC6BC-F4C7-43D3-9300-87393AD36BD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57043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AC6BC-F4C7-43D3-9300-87393AD36BD2}" type="slidenum">
              <a:rPr lang="is-IS" smtClean="0"/>
              <a:t>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41824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AC6BC-F4C7-43D3-9300-87393AD36BD2}" type="slidenum">
              <a:rPr lang="is-IS" smtClean="0"/>
              <a:t>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06560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AC6BC-F4C7-43D3-9300-87393AD36BD2}" type="slidenum">
              <a:rPr lang="is-IS" smtClean="0"/>
              <a:t>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92626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AC6BC-F4C7-43D3-9300-87393AD36BD2}" type="slidenum">
              <a:rPr lang="is-IS" smtClean="0"/>
              <a:t>5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62013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AC6BC-F4C7-43D3-9300-87393AD36BD2}" type="slidenum">
              <a:rPr lang="is-IS" smtClean="0"/>
              <a:t>6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40109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4953000"/>
            <a:ext cx="5715000" cy="838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752600" y="3352800"/>
            <a:ext cx="5715000" cy="1600200"/>
          </a:xfrm>
        </p:spPr>
        <p:txBody>
          <a:bodyPr/>
          <a:lstStyle>
            <a:lvl1pPr algn="ctr">
              <a:defRPr sz="4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302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303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EF391BD4-A378-4329-A5DF-4A5955C5E9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5E1EE-9592-4865-834F-79405699F6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98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0"/>
            <a:ext cx="19812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0"/>
            <a:ext cx="57912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7E91E-09F4-423F-A7EF-55CF9DF260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0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DDAD0-AC67-4FDA-80DA-826BFEA809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67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73CE4-EA5F-42E1-999D-BA84EF8C75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862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862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48021-AED3-4B9B-8412-B61F272FCD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91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7EAD03-7990-45BB-96FB-36C65F767C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64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6668B-AAC7-4189-80D2-4F5855F583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8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98ED4-6205-4787-9F41-CC1E8FAF82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48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91440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1"/>
            <a:ext cx="5111750" cy="5410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1"/>
            <a:ext cx="3008313" cy="4495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55399-94E5-44F8-8F6D-CB8A7216A8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53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0C28D-A11E-4C04-AB5B-4DA1202676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07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0"/>
            <a:ext cx="7924800" cy="87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924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216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54375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fld id="{157A5440-C788-490C-BE93-2ABAC828A8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itchFamily="18" charset="0"/>
        </a:defRPr>
      </a:lvl9pPr>
    </p:titleStyle>
    <p:bodyStyle>
      <a:lvl1pPr marL="447675" indent="-447675" algn="l" rtl="0" eaLnBrk="1" fontAlgn="base" hangingPunct="1">
        <a:spcBef>
          <a:spcPct val="60000"/>
        </a:spcBef>
        <a:spcAft>
          <a:spcPct val="0"/>
        </a:spcAft>
        <a:buClr>
          <a:schemeClr val="accent1">
            <a:lumMod val="75000"/>
          </a:schemeClr>
        </a:buClr>
        <a:buChar char="•"/>
        <a:defRPr sz="20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889000" indent="-439738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75000"/>
          </a:schemeClr>
        </a:buClr>
        <a:buChar char="•"/>
        <a:defRPr>
          <a:solidFill>
            <a:schemeClr val="accent1">
              <a:lumMod val="50000"/>
            </a:schemeClr>
          </a:solidFill>
          <a:latin typeface="+mn-lt"/>
        </a:defRPr>
      </a:lvl2pPr>
      <a:lvl3pPr marL="1293813" indent="-403225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75000"/>
          </a:schemeClr>
        </a:buClr>
        <a:buChar char="•"/>
        <a:defRPr sz="1600">
          <a:solidFill>
            <a:schemeClr val="accent1">
              <a:lumMod val="50000"/>
            </a:schemeClr>
          </a:solidFill>
          <a:latin typeface="+mn-lt"/>
        </a:defRPr>
      </a:lvl3pPr>
      <a:lvl4pPr marL="1681163" indent="-385763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75000"/>
          </a:schemeClr>
        </a:buClr>
        <a:buChar char="•"/>
        <a:defRPr sz="1400">
          <a:solidFill>
            <a:schemeClr val="accent1">
              <a:lumMod val="50000"/>
            </a:schemeClr>
          </a:solidFill>
          <a:latin typeface="+mn-lt"/>
        </a:defRPr>
      </a:lvl4pPr>
      <a:lvl5pPr marL="20701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75000"/>
          </a:schemeClr>
        </a:buClr>
        <a:buChar char="•"/>
        <a:defRPr sz="1400">
          <a:solidFill>
            <a:schemeClr val="accent1">
              <a:lumMod val="50000"/>
            </a:schemeClr>
          </a:solidFill>
          <a:latin typeface="+mn-lt"/>
        </a:defRPr>
      </a:lvl5pPr>
      <a:lvl6pPr marL="2527300" indent="-387350" algn="l" rtl="0" eaLnBrk="1" fontAlgn="base" hangingPunct="1">
        <a:spcBef>
          <a:spcPct val="20000"/>
        </a:spcBef>
        <a:spcAft>
          <a:spcPct val="0"/>
        </a:spcAft>
        <a:buClr>
          <a:srgbClr val="663300"/>
        </a:buClr>
        <a:buChar char="•"/>
        <a:defRPr sz="1400">
          <a:solidFill>
            <a:srgbClr val="824100"/>
          </a:solidFill>
          <a:latin typeface="+mn-lt"/>
        </a:defRPr>
      </a:lvl6pPr>
      <a:lvl7pPr marL="2984500" indent="-387350" algn="l" rtl="0" eaLnBrk="1" fontAlgn="base" hangingPunct="1">
        <a:spcBef>
          <a:spcPct val="20000"/>
        </a:spcBef>
        <a:spcAft>
          <a:spcPct val="0"/>
        </a:spcAft>
        <a:buClr>
          <a:srgbClr val="663300"/>
        </a:buClr>
        <a:buChar char="•"/>
        <a:defRPr sz="1400">
          <a:solidFill>
            <a:srgbClr val="824100"/>
          </a:solidFill>
          <a:latin typeface="+mn-lt"/>
        </a:defRPr>
      </a:lvl7pPr>
      <a:lvl8pPr marL="3441700" indent="-387350" algn="l" rtl="0" eaLnBrk="1" fontAlgn="base" hangingPunct="1">
        <a:spcBef>
          <a:spcPct val="20000"/>
        </a:spcBef>
        <a:spcAft>
          <a:spcPct val="0"/>
        </a:spcAft>
        <a:buClr>
          <a:srgbClr val="663300"/>
        </a:buClr>
        <a:buChar char="•"/>
        <a:defRPr sz="1400">
          <a:solidFill>
            <a:srgbClr val="824100"/>
          </a:solidFill>
          <a:latin typeface="+mn-lt"/>
        </a:defRPr>
      </a:lvl8pPr>
      <a:lvl9pPr marL="3898900" indent="-387350" algn="l" rtl="0" eaLnBrk="1" fontAlgn="base" hangingPunct="1">
        <a:spcBef>
          <a:spcPct val="20000"/>
        </a:spcBef>
        <a:spcAft>
          <a:spcPct val="0"/>
        </a:spcAft>
        <a:buClr>
          <a:srgbClr val="663300"/>
        </a:buClr>
        <a:buChar char="•"/>
        <a:defRPr sz="1400">
          <a:solidFill>
            <a:srgbClr val="8241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52600" y="2996952"/>
            <a:ext cx="5715000" cy="1656184"/>
          </a:xfrm>
        </p:spPr>
        <p:txBody>
          <a:bodyPr/>
          <a:lstStyle/>
          <a:p>
            <a:r>
              <a:rPr lang="en-US" sz="3600" dirty="0" err="1" smtClean="0"/>
              <a:t>Símenntunarmiðstöðvar</a:t>
            </a:r>
            <a:r>
              <a:rPr lang="en-US" sz="3600" dirty="0" smtClean="0"/>
              <a:t> -</a:t>
            </a:r>
            <a:r>
              <a:rPr lang="en-US" sz="3200" dirty="0" err="1" smtClean="0"/>
              <a:t>námsleiðir</a:t>
            </a:r>
            <a:r>
              <a:rPr lang="en-US" sz="3200" dirty="0" smtClean="0"/>
              <a:t> í </a:t>
            </a:r>
            <a:r>
              <a:rPr lang="en-US" sz="3200" dirty="0" err="1" smtClean="0"/>
              <a:t>fullorðinsfræðslu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1050" dirty="0" err="1" smtClean="0"/>
              <a:t>erindi</a:t>
            </a:r>
            <a:r>
              <a:rPr lang="en-US" sz="1050" dirty="0" smtClean="0"/>
              <a:t> </a:t>
            </a:r>
            <a:r>
              <a:rPr lang="en-US" sz="1050" dirty="0" err="1" smtClean="0"/>
              <a:t>flutt</a:t>
            </a:r>
            <a:r>
              <a:rPr lang="en-US" sz="1050" dirty="0" smtClean="0"/>
              <a:t> á </a:t>
            </a:r>
            <a:r>
              <a:rPr lang="en-US" sz="1050" dirty="0" err="1" smtClean="0"/>
              <a:t>málþingi</a:t>
            </a:r>
            <a:r>
              <a:rPr lang="en-US" sz="1050" dirty="0" smtClean="0"/>
              <a:t> 23. </a:t>
            </a:r>
            <a:r>
              <a:rPr lang="en-US" sz="1050" dirty="0" err="1" smtClean="0"/>
              <a:t>nóvember</a:t>
            </a:r>
            <a:r>
              <a:rPr lang="en-US" sz="1050" dirty="0" smtClean="0"/>
              <a:t> 2017 </a:t>
            </a:r>
            <a:br>
              <a:rPr lang="en-US" sz="1050" dirty="0" smtClean="0"/>
            </a:br>
            <a:r>
              <a:rPr lang="en-US" sz="1050" dirty="0" smtClean="0"/>
              <a:t>í </a:t>
            </a:r>
            <a:r>
              <a:rPr lang="en-US" sz="1050" dirty="0" err="1" smtClean="0"/>
              <a:t>tilefni</a:t>
            </a:r>
            <a:r>
              <a:rPr lang="en-US" sz="1050" dirty="0" smtClean="0"/>
              <a:t> </a:t>
            </a:r>
            <a:r>
              <a:rPr lang="en-US" sz="1050" dirty="0" err="1" smtClean="0"/>
              <a:t>evrópsku</a:t>
            </a:r>
            <a:r>
              <a:rPr lang="en-US" sz="1050" dirty="0" smtClean="0"/>
              <a:t> </a:t>
            </a:r>
            <a:r>
              <a:rPr lang="en-US" sz="1050" dirty="0" err="1" smtClean="0"/>
              <a:t>starfsmenntavikunnar</a:t>
            </a:r>
            <a:r>
              <a:rPr lang="en-US" sz="1050" dirty="0" smtClean="0"/>
              <a:t> </a:t>
            </a:r>
            <a:endParaRPr lang="en-US" sz="1050" dirty="0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650" y="5301208"/>
            <a:ext cx="1485900" cy="600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 smtClean="0">
                <a:latin typeface="Calibri" panose="020F0502020204030204" pitchFamily="34" charset="0"/>
              </a:rPr>
              <a:t>Aukin</a:t>
            </a:r>
            <a:r>
              <a:rPr lang="en-US" b="1" dirty="0" smtClean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krafa</a:t>
            </a:r>
            <a:r>
              <a:rPr lang="en-US" b="1" dirty="0">
                <a:latin typeface="Calibri" panose="020F0502020204030204" pitchFamily="34" charset="0"/>
              </a:rPr>
              <a:t> um </a:t>
            </a:r>
            <a:r>
              <a:rPr lang="en-US" b="1" dirty="0" err="1" smtClean="0">
                <a:latin typeface="Calibri" panose="020F0502020204030204" pitchFamily="34" charset="0"/>
              </a:rPr>
              <a:t>réttindi</a:t>
            </a:r>
            <a:r>
              <a:rPr lang="en-US" b="1" dirty="0" smtClean="0">
                <a:latin typeface="Calibri" panose="020F0502020204030204" pitchFamily="34" charset="0"/>
              </a:rPr>
              <a:t>. </a:t>
            </a:r>
            <a:r>
              <a:rPr lang="en-US" b="1" dirty="0" err="1" smtClean="0">
                <a:latin typeface="Calibri" panose="020F0502020204030204" pitchFamily="34" charset="0"/>
              </a:rPr>
              <a:t>Dæmi</a:t>
            </a:r>
            <a:r>
              <a:rPr lang="en-US" b="1" dirty="0" smtClean="0">
                <a:latin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</a:rPr>
              <a:t>um </a:t>
            </a:r>
            <a:r>
              <a:rPr lang="en-US" b="1" dirty="0" err="1">
                <a:latin typeface="Calibri" panose="020F0502020204030204" pitchFamily="34" charset="0"/>
              </a:rPr>
              <a:t>þetta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eru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bílstjórar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sem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sinna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gripaflutningum</a:t>
            </a:r>
            <a:r>
              <a:rPr lang="en-US" b="1" dirty="0">
                <a:latin typeface="Calibri" panose="020F0502020204030204" pitchFamily="34" charset="0"/>
              </a:rPr>
              <a:t> – </a:t>
            </a:r>
            <a:r>
              <a:rPr lang="en-US" b="1" dirty="0" err="1">
                <a:latin typeface="Calibri" panose="020F0502020204030204" pitchFamily="34" charset="0"/>
              </a:rPr>
              <a:t>meirapróf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er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ekki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lengur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nóg</a:t>
            </a:r>
            <a:r>
              <a:rPr lang="en-US" b="1" dirty="0">
                <a:latin typeface="Calibri" panose="020F0502020204030204" pitchFamily="34" charset="0"/>
              </a:rPr>
              <a:t>.</a:t>
            </a:r>
          </a:p>
          <a:p>
            <a:r>
              <a:rPr lang="en-US" b="1" dirty="0" err="1">
                <a:latin typeface="Calibri" panose="020F0502020204030204" pitchFamily="34" charset="0"/>
              </a:rPr>
              <a:t>Allt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sem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snýr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að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landbúnaði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hefur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færst</a:t>
            </a:r>
            <a:r>
              <a:rPr lang="en-US" b="1" dirty="0">
                <a:latin typeface="Calibri" panose="020F0502020204030204" pitchFamily="34" charset="0"/>
              </a:rPr>
              <a:t> inn í </a:t>
            </a:r>
            <a:r>
              <a:rPr lang="en-US" b="1" dirty="0" err="1">
                <a:latin typeface="Calibri" panose="020F0502020204030204" pitchFamily="34" charset="0"/>
              </a:rPr>
              <a:t>mismunandi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tölvubúnað</a:t>
            </a:r>
            <a:r>
              <a:rPr lang="en-US" b="1" dirty="0">
                <a:latin typeface="Calibri" panose="020F0502020204030204" pitchFamily="34" charset="0"/>
              </a:rPr>
              <a:t>, </a:t>
            </a:r>
            <a:r>
              <a:rPr lang="en-US" b="1" dirty="0" err="1">
                <a:latin typeface="Calibri" panose="020F0502020204030204" pitchFamily="34" charset="0"/>
              </a:rPr>
              <a:t>bæði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stýring</a:t>
            </a:r>
            <a:r>
              <a:rPr lang="en-US" b="1" dirty="0">
                <a:latin typeface="Calibri" panose="020F0502020204030204" pitchFamily="34" charset="0"/>
              </a:rPr>
              <a:t>, </a:t>
            </a:r>
            <a:r>
              <a:rPr lang="en-US" b="1" dirty="0" err="1">
                <a:latin typeface="Calibri" panose="020F0502020204030204" pitchFamily="34" charset="0"/>
              </a:rPr>
              <a:t>eftirlit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o.fl</a:t>
            </a:r>
            <a:r>
              <a:rPr lang="en-US" b="1" dirty="0">
                <a:latin typeface="Calibri" panose="020F0502020204030204" pitchFamily="34" charset="0"/>
              </a:rPr>
              <a:t>. </a:t>
            </a:r>
            <a:r>
              <a:rPr lang="en-US" b="1" dirty="0" err="1">
                <a:latin typeface="Calibri" panose="020F0502020204030204" pitchFamily="34" charset="0"/>
              </a:rPr>
              <a:t>Hefur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áhrif</a:t>
            </a:r>
            <a:r>
              <a:rPr lang="en-US" b="1" dirty="0">
                <a:latin typeface="Calibri" panose="020F0502020204030204" pitchFamily="34" charset="0"/>
              </a:rPr>
              <a:t> á </a:t>
            </a:r>
            <a:r>
              <a:rPr lang="en-US" b="1" dirty="0" err="1">
                <a:latin typeface="Calibri" panose="020F0502020204030204" pitchFamily="34" charset="0"/>
              </a:rPr>
              <a:t>framleiðni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búa</a:t>
            </a:r>
            <a:r>
              <a:rPr lang="en-US" b="1" dirty="0">
                <a:latin typeface="Calibri" panose="020F0502020204030204" pitchFamily="34" charset="0"/>
              </a:rPr>
              <a:t> og </a:t>
            </a:r>
            <a:r>
              <a:rPr lang="en-US" b="1" dirty="0" err="1">
                <a:latin typeface="Calibri" panose="020F0502020204030204" pitchFamily="34" charset="0"/>
              </a:rPr>
              <a:t>þá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styrki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sem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hægt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er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að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sækja</a:t>
            </a:r>
            <a:r>
              <a:rPr lang="en-US" b="1" dirty="0">
                <a:latin typeface="Calibri" panose="020F0502020204030204" pitchFamily="34" charset="0"/>
              </a:rPr>
              <a:t> um.</a:t>
            </a:r>
          </a:p>
          <a:p>
            <a:r>
              <a:rPr lang="en-US" b="1" dirty="0" err="1">
                <a:latin typeface="Calibri" panose="020F0502020204030204" pitchFamily="34" charset="0"/>
              </a:rPr>
              <a:t>Matvælaframleiðsla</a:t>
            </a:r>
            <a:r>
              <a:rPr lang="en-US" b="1" dirty="0">
                <a:latin typeface="Calibri" panose="020F0502020204030204" pitchFamily="34" charset="0"/>
              </a:rPr>
              <a:t> – </a:t>
            </a:r>
            <a:r>
              <a:rPr lang="en-US" b="1" dirty="0" err="1">
                <a:latin typeface="Calibri" panose="020F0502020204030204" pitchFamily="34" charset="0"/>
              </a:rPr>
              <a:t>hér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þarf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að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efla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alla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endurmenntun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því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við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erum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svo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langt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frá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því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að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vera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sjálfbær</a:t>
            </a:r>
            <a:r>
              <a:rPr lang="en-US" b="1" dirty="0">
                <a:latin typeface="Calibri" panose="020F0502020204030204" pitchFamily="34" charset="0"/>
              </a:rPr>
              <a:t>, </a:t>
            </a:r>
            <a:r>
              <a:rPr lang="en-US" b="1" dirty="0" err="1">
                <a:latin typeface="Calibri" panose="020F0502020204030204" pitchFamily="34" charset="0"/>
              </a:rPr>
              <a:t>hér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þyrfti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að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gera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betur</a:t>
            </a:r>
            <a:r>
              <a:rPr lang="en-US" b="1" dirty="0">
                <a:latin typeface="Calibri" panose="020F0502020204030204" pitchFamily="34" charset="0"/>
              </a:rPr>
              <a:t>. </a:t>
            </a:r>
            <a:r>
              <a:rPr lang="en-US" b="1" dirty="0" err="1">
                <a:latin typeface="Calibri" panose="020F0502020204030204" pitchFamily="34" charset="0"/>
              </a:rPr>
              <a:t>Garðyrkja</a:t>
            </a:r>
            <a:r>
              <a:rPr lang="en-US" b="1" dirty="0">
                <a:latin typeface="Calibri" panose="020F0502020204030204" pitchFamily="34" charset="0"/>
              </a:rPr>
              <a:t> – </a:t>
            </a:r>
            <a:r>
              <a:rPr lang="en-US" b="1" dirty="0" err="1">
                <a:latin typeface="Calibri" panose="020F0502020204030204" pitchFamily="34" charset="0"/>
              </a:rPr>
              <a:t>eitt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af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stærri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sóknarfærum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skólans</a:t>
            </a:r>
            <a:r>
              <a:rPr lang="en-US" b="1" dirty="0">
                <a:latin typeface="Calibri" panose="020F0502020204030204" pitchFamily="34" charset="0"/>
              </a:rPr>
              <a:t>. </a:t>
            </a:r>
            <a:r>
              <a:rPr lang="en-US" b="1" dirty="0" err="1">
                <a:latin typeface="Calibri" panose="020F0502020204030204" pitchFamily="34" charset="0"/>
              </a:rPr>
              <a:t>Skipulagsmál</a:t>
            </a:r>
            <a:r>
              <a:rPr lang="en-US" b="1" dirty="0">
                <a:latin typeface="Calibri" panose="020F0502020204030204" pitchFamily="34" charset="0"/>
              </a:rPr>
              <a:t> – </a:t>
            </a:r>
            <a:r>
              <a:rPr lang="en-US" b="1" dirty="0" err="1">
                <a:latin typeface="Calibri" panose="020F0502020204030204" pitchFamily="34" charset="0"/>
              </a:rPr>
              <a:t>tiltölulega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nýtt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fagsvið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miðað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við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margt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annað</a:t>
            </a:r>
            <a:r>
              <a:rPr lang="en-US" b="1" dirty="0">
                <a:latin typeface="Calibri" panose="020F0502020204030204" pitchFamily="34" charset="0"/>
              </a:rPr>
              <a:t>. </a:t>
            </a:r>
            <a:r>
              <a:rPr lang="en-US" b="1" dirty="0" err="1">
                <a:latin typeface="Calibri" panose="020F0502020204030204" pitchFamily="34" charset="0"/>
              </a:rPr>
              <a:t>Málaflokkur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sem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er</a:t>
            </a:r>
            <a:r>
              <a:rPr lang="en-US" b="1" dirty="0">
                <a:latin typeface="Calibri" panose="020F0502020204030204" pitchFamily="34" charset="0"/>
              </a:rPr>
              <a:t> í </a:t>
            </a:r>
            <a:r>
              <a:rPr lang="en-US" b="1" dirty="0" err="1" smtClean="0">
                <a:latin typeface="Calibri" panose="020F0502020204030204" pitchFamily="34" charset="0"/>
              </a:rPr>
              <a:t>örri</a:t>
            </a:r>
            <a:r>
              <a:rPr lang="en-US" b="1" dirty="0" smtClean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þróun</a:t>
            </a:r>
            <a:r>
              <a:rPr lang="en-US" b="1" dirty="0">
                <a:latin typeface="Calibri" panose="020F0502020204030204" pitchFamily="34" charset="0"/>
              </a:rPr>
              <a:t> og </a:t>
            </a:r>
            <a:r>
              <a:rPr lang="en-US" b="1" dirty="0" err="1">
                <a:latin typeface="Calibri" panose="020F0502020204030204" pitchFamily="34" charset="0"/>
              </a:rPr>
              <a:t>því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nauðsynlegt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að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veita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aðhald</a:t>
            </a:r>
            <a:r>
              <a:rPr lang="en-US" b="1" dirty="0">
                <a:latin typeface="Calibri" panose="020F0502020204030204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Námsleiðir</a:t>
            </a:r>
            <a:r>
              <a:rPr lang="en-US" dirty="0" smtClean="0"/>
              <a:t> í </a:t>
            </a:r>
            <a:r>
              <a:rPr lang="en-US" dirty="0" err="1" smtClean="0"/>
              <a:t>fullorðinsfræðslu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226050"/>
            <a:ext cx="1485900" cy="6000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373216"/>
            <a:ext cx="4028108" cy="5643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>
                <a:latin typeface="Calibri" panose="020F0502020204030204" pitchFamily="34" charset="0"/>
              </a:rPr>
              <a:t>Fjórða</a:t>
            </a:r>
            <a:r>
              <a:rPr lang="en-US" b="1" dirty="0" smtClean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iðnbyltingin</a:t>
            </a:r>
            <a:r>
              <a:rPr lang="en-US" b="1" dirty="0">
                <a:latin typeface="Calibri" panose="020F0502020204030204" pitchFamily="34" charset="0"/>
              </a:rPr>
              <a:t> og </a:t>
            </a:r>
            <a:r>
              <a:rPr lang="en-US" b="1" dirty="0" err="1">
                <a:latin typeface="Calibri" panose="020F0502020204030204" pitchFamily="34" charset="0"/>
              </a:rPr>
              <a:t>þær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breytingar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sem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hún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mun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hafa</a:t>
            </a:r>
            <a:r>
              <a:rPr lang="en-US" b="1" dirty="0">
                <a:latin typeface="Calibri" panose="020F0502020204030204" pitchFamily="34" charset="0"/>
              </a:rPr>
              <a:t> í </a:t>
            </a:r>
            <a:r>
              <a:rPr lang="en-US" b="1" dirty="0" err="1">
                <a:latin typeface="Calibri" panose="020F0502020204030204" pitchFamily="34" charset="0"/>
              </a:rPr>
              <a:t>för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með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sér</a:t>
            </a:r>
            <a:r>
              <a:rPr lang="en-US" b="1" dirty="0">
                <a:latin typeface="Calibri" panose="020F0502020204030204" pitchFamily="34" charset="0"/>
              </a:rPr>
              <a:t> fyrir </a:t>
            </a:r>
            <a:r>
              <a:rPr lang="en-US" b="1" dirty="0" err="1">
                <a:latin typeface="Calibri" panose="020F0502020204030204" pitchFamily="34" charset="0"/>
              </a:rPr>
              <a:t>starfsmenn</a:t>
            </a:r>
            <a:r>
              <a:rPr lang="en-US" b="1" dirty="0">
                <a:latin typeface="Calibri" panose="020F0502020204030204" pitchFamily="34" charset="0"/>
              </a:rPr>
              <a:t> í </a:t>
            </a:r>
            <a:r>
              <a:rPr lang="en-US" b="1" dirty="0" err="1">
                <a:latin typeface="Calibri" panose="020F0502020204030204" pitchFamily="34" charset="0"/>
              </a:rPr>
              <a:t>íslenskum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iðnaði</a:t>
            </a:r>
            <a:r>
              <a:rPr lang="en-US" b="1" dirty="0">
                <a:latin typeface="Calibri" panose="020F0502020204030204" pitchFamily="34" charset="0"/>
              </a:rPr>
              <a:t>. </a:t>
            </a:r>
          </a:p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</a:rPr>
              <a:t>	</a:t>
            </a:r>
            <a:r>
              <a:rPr lang="en-US" b="1" dirty="0" err="1">
                <a:latin typeface="Calibri" panose="020F0502020204030204" pitchFamily="34" charset="0"/>
              </a:rPr>
              <a:t>Snjallsími</a:t>
            </a:r>
            <a:r>
              <a:rPr lang="en-US" b="1" dirty="0">
                <a:latin typeface="Calibri" panose="020F0502020204030204" pitchFamily="34" charset="0"/>
              </a:rPr>
              <a:t> + Internet	</a:t>
            </a:r>
            <a:r>
              <a:rPr lang="en-US" b="1" dirty="0" err="1">
                <a:latin typeface="Calibri" panose="020F0502020204030204" pitchFamily="34" charset="0"/>
              </a:rPr>
              <a:t>Skýjaþjónustur</a:t>
            </a:r>
            <a:r>
              <a:rPr lang="en-US" b="1" dirty="0">
                <a:latin typeface="Calibri" panose="020F0502020204030204" pitchFamily="34" charset="0"/>
              </a:rPr>
              <a:t> 	 </a:t>
            </a:r>
            <a:r>
              <a:rPr lang="en-US" b="1" dirty="0" err="1">
                <a:latin typeface="Calibri" panose="020F0502020204030204" pitchFamily="34" charset="0"/>
              </a:rPr>
              <a:t>Gervigreind</a:t>
            </a:r>
            <a:endParaRPr lang="en-US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</a:rPr>
              <a:t>	</a:t>
            </a:r>
            <a:r>
              <a:rPr lang="en-US" b="1" dirty="0" err="1">
                <a:latin typeface="Calibri" panose="020F0502020204030204" pitchFamily="34" charset="0"/>
              </a:rPr>
              <a:t>Rauntíma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hugbúnaður</a:t>
            </a:r>
            <a:r>
              <a:rPr lang="en-US" b="1" dirty="0">
                <a:latin typeface="Calibri" panose="020F0502020204030204" pitchFamily="34" charset="0"/>
              </a:rPr>
              <a:t> 	 </a:t>
            </a:r>
            <a:r>
              <a:rPr lang="en-US" b="1" dirty="0" err="1">
                <a:latin typeface="Calibri" panose="020F0502020204030204" pitchFamily="34" charset="0"/>
              </a:rPr>
              <a:t>Sjálfvirknivæðing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vinnuferla</a:t>
            </a:r>
            <a:endParaRPr lang="en-US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</a:rPr>
              <a:t>	</a:t>
            </a:r>
            <a:r>
              <a:rPr lang="en-US" b="1" dirty="0" err="1">
                <a:latin typeface="Calibri" panose="020F0502020204030204" pitchFamily="34" charset="0"/>
              </a:rPr>
              <a:t>Hlutanetið</a:t>
            </a:r>
            <a:r>
              <a:rPr lang="en-US" b="1" dirty="0">
                <a:latin typeface="Calibri" panose="020F0502020204030204" pitchFamily="34" charset="0"/>
              </a:rPr>
              <a:t> (Internet of Things, </a:t>
            </a:r>
            <a:r>
              <a:rPr lang="en-US" b="1" dirty="0" err="1">
                <a:latin typeface="Calibri" panose="020F0502020204030204" pitchFamily="34" charset="0"/>
              </a:rPr>
              <a:t>IoT</a:t>
            </a:r>
            <a:r>
              <a:rPr lang="en-US" b="1" dirty="0">
                <a:latin typeface="Calibri" panose="020F0502020204030204" pitchFamily="34" charset="0"/>
              </a:rPr>
              <a:t>)  </a:t>
            </a:r>
            <a:endParaRPr lang="en-US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</a:rPr>
              <a:t>	</a:t>
            </a:r>
            <a:r>
              <a:rPr lang="en-US" b="1" dirty="0" err="1" smtClean="0">
                <a:latin typeface="Calibri" panose="020F0502020204030204" pitchFamily="34" charset="0"/>
              </a:rPr>
              <a:t>Gagnvirkur</a:t>
            </a:r>
            <a:r>
              <a:rPr lang="en-US" b="1" dirty="0" smtClean="0">
                <a:latin typeface="Calibri" panose="020F0502020204030204" pitchFamily="34" charset="0"/>
              </a:rPr>
              <a:t>- </a:t>
            </a:r>
            <a:r>
              <a:rPr lang="en-US" b="1" dirty="0">
                <a:latin typeface="Calibri" panose="020F0502020204030204" pitchFamily="34" charset="0"/>
              </a:rPr>
              <a:t>og </a:t>
            </a:r>
            <a:r>
              <a:rPr lang="en-US" b="1" dirty="0" smtClean="0">
                <a:latin typeface="Calibri" panose="020F0502020204030204" pitchFamily="34" charset="0"/>
              </a:rPr>
              <a:t>	</a:t>
            </a:r>
            <a:r>
              <a:rPr lang="en-US" b="1" dirty="0" err="1" smtClean="0">
                <a:latin typeface="Calibri" panose="020F0502020204030204" pitchFamily="34" charset="0"/>
              </a:rPr>
              <a:t>sýndarveruleiki</a:t>
            </a:r>
            <a:endParaRPr lang="en-US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</a:rPr>
              <a:t>	</a:t>
            </a:r>
            <a:r>
              <a:rPr lang="en-US" b="1" dirty="0" err="1">
                <a:latin typeface="Calibri" panose="020F0502020204030204" pitchFamily="34" charset="0"/>
              </a:rPr>
              <a:t>Þrívíddarprentun</a:t>
            </a:r>
            <a:r>
              <a:rPr lang="en-US" b="1" dirty="0">
                <a:latin typeface="Calibri" panose="020F0502020204030204" pitchFamily="34" charset="0"/>
              </a:rPr>
              <a:t>  </a:t>
            </a:r>
            <a:r>
              <a:rPr lang="en-US" b="1" dirty="0" err="1">
                <a:latin typeface="Calibri" panose="020F0502020204030204" pitchFamily="34" charset="0"/>
              </a:rPr>
              <a:t>Róbótatækni</a:t>
            </a:r>
            <a:r>
              <a:rPr lang="en-US" b="1" dirty="0">
                <a:latin typeface="Calibri" panose="020F0502020204030204" pitchFamily="34" charset="0"/>
              </a:rPr>
              <a:t> og </a:t>
            </a:r>
            <a:r>
              <a:rPr lang="en-US" b="1" dirty="0" err="1">
                <a:latin typeface="Calibri" panose="020F0502020204030204" pitchFamily="34" charset="0"/>
              </a:rPr>
              <a:t>drónar</a:t>
            </a:r>
            <a:endParaRPr lang="en-US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</a:rPr>
              <a:t>	</a:t>
            </a:r>
            <a:r>
              <a:rPr lang="en-US" b="1" dirty="0" err="1" smtClean="0">
                <a:latin typeface="Calibri" panose="020F0502020204030204" pitchFamily="34" charset="0"/>
              </a:rPr>
              <a:t>Sjálfkeyrandi</a:t>
            </a:r>
            <a:r>
              <a:rPr lang="en-US" b="1" dirty="0" smtClean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ökutæki</a:t>
            </a:r>
            <a:r>
              <a:rPr lang="en-US" b="1" dirty="0">
                <a:latin typeface="Calibri" panose="020F0502020204030204" pitchFamily="34" charset="0"/>
              </a:rPr>
              <a:t> 	</a:t>
            </a:r>
            <a:r>
              <a:rPr lang="en-US" b="1" dirty="0" err="1">
                <a:latin typeface="Calibri" panose="020F0502020204030204" pitchFamily="34" charset="0"/>
              </a:rPr>
              <a:t>Orkugeymsla</a:t>
            </a:r>
            <a:endParaRPr lang="en-US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</a:rPr>
              <a:t>	</a:t>
            </a:r>
            <a:r>
              <a:rPr lang="en-US" b="1" dirty="0" err="1">
                <a:latin typeface="Calibri" panose="020F0502020204030204" pitchFamily="34" charset="0"/>
              </a:rPr>
              <a:t>Blockchain</a:t>
            </a:r>
            <a:endParaRPr lang="en-US" b="1" dirty="0">
              <a:latin typeface="Calibri" panose="020F050202020403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Námsleiðir</a:t>
            </a:r>
            <a:r>
              <a:rPr lang="en-US" dirty="0" smtClean="0"/>
              <a:t> í </a:t>
            </a:r>
            <a:r>
              <a:rPr lang="en-US" dirty="0" err="1" smtClean="0"/>
              <a:t>fullorðinsfræðslu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226050"/>
            <a:ext cx="1485900" cy="6000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5373216"/>
            <a:ext cx="1457070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85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latin typeface="Calibri" panose="020F0502020204030204" pitchFamily="34" charset="0"/>
              </a:rPr>
              <a:t>Framtíðarsýn</a:t>
            </a:r>
            <a:r>
              <a:rPr lang="en-US" sz="2400" b="1" dirty="0" smtClean="0">
                <a:latin typeface="Calibri" panose="020F0502020204030204" pitchFamily="34" charset="0"/>
              </a:rPr>
              <a:t> </a:t>
            </a:r>
            <a:endParaRPr lang="en-US" sz="2400" b="1" dirty="0">
              <a:latin typeface="Calibri" panose="020F0502020204030204" pitchFamily="34" charset="0"/>
            </a:endParaRPr>
          </a:p>
          <a:p>
            <a:r>
              <a:rPr lang="en-US" sz="2400" b="1" dirty="0" err="1" smtClean="0">
                <a:latin typeface="Calibri" panose="020F0502020204030204" pitchFamily="34" charset="0"/>
              </a:rPr>
              <a:t>Meiri</a:t>
            </a:r>
            <a:r>
              <a:rPr lang="en-US" sz="2400" b="1" dirty="0" smtClean="0">
                <a:latin typeface="Calibri" panose="020F0502020204030204" pitchFamily="34" charset="0"/>
              </a:rPr>
              <a:t> </a:t>
            </a:r>
            <a:r>
              <a:rPr lang="en-US" sz="2400" b="1" dirty="0" err="1" smtClean="0">
                <a:latin typeface="Calibri" panose="020F0502020204030204" pitchFamily="34" charset="0"/>
              </a:rPr>
              <a:t>þjónusta</a:t>
            </a:r>
            <a:r>
              <a:rPr lang="en-US" sz="2400" b="1" dirty="0" smtClean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við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fyrirtæki</a:t>
            </a:r>
            <a:r>
              <a:rPr lang="en-US" sz="2400" b="1" dirty="0">
                <a:latin typeface="Calibri" panose="020F0502020204030204" pitchFamily="34" charset="0"/>
              </a:rPr>
              <a:t>. </a:t>
            </a:r>
            <a:r>
              <a:rPr lang="en-US" sz="2400" b="1" dirty="0" err="1">
                <a:latin typeface="Calibri" panose="020F0502020204030204" pitchFamily="34" charset="0"/>
              </a:rPr>
              <a:t>Það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er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mjög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mikilvægt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að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nálgast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vinnumarkaðinn</a:t>
            </a:r>
            <a:r>
              <a:rPr lang="en-US" sz="2400" b="1" dirty="0">
                <a:latin typeface="Calibri" panose="020F0502020204030204" pitchFamily="34" charset="0"/>
              </a:rPr>
              <a:t>, og </a:t>
            </a:r>
            <a:r>
              <a:rPr lang="en-US" sz="2400" b="1" dirty="0" err="1">
                <a:latin typeface="Calibri" panose="020F0502020204030204" pitchFamily="34" charset="0"/>
              </a:rPr>
              <a:t>að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endurmenntun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tengist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kjarasamningum</a:t>
            </a:r>
            <a:r>
              <a:rPr lang="en-US" sz="2400" b="1" dirty="0">
                <a:latin typeface="Calibri" panose="020F0502020204030204" pitchFamily="34" charset="0"/>
              </a:rPr>
              <a:t>. </a:t>
            </a:r>
          </a:p>
          <a:p>
            <a:r>
              <a:rPr lang="en-US" sz="2400" b="1" dirty="0" err="1">
                <a:latin typeface="Calibri" panose="020F0502020204030204" pitchFamily="34" charset="0"/>
              </a:rPr>
              <a:t>Aukin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ferðaþjónusta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kallar</a:t>
            </a:r>
            <a:r>
              <a:rPr lang="en-US" sz="2400" b="1" dirty="0">
                <a:latin typeface="Calibri" panose="020F0502020204030204" pitchFamily="34" charset="0"/>
              </a:rPr>
              <a:t> á </a:t>
            </a:r>
            <a:r>
              <a:rPr lang="en-US" sz="2400" b="1" dirty="0" err="1">
                <a:latin typeface="Calibri" panose="020F0502020204030204" pitchFamily="34" charset="0"/>
              </a:rPr>
              <a:t>alls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konar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tækifæri</a:t>
            </a:r>
            <a:r>
              <a:rPr lang="en-US" sz="2400" b="1" dirty="0">
                <a:latin typeface="Calibri" panose="020F0502020204030204" pitchFamily="34" charset="0"/>
              </a:rPr>
              <a:t> og </a:t>
            </a:r>
            <a:r>
              <a:rPr lang="en-US" sz="2400" b="1" dirty="0" err="1">
                <a:latin typeface="Calibri" panose="020F0502020204030204" pitchFamily="34" charset="0"/>
              </a:rPr>
              <a:t>sókn</a:t>
            </a:r>
            <a:r>
              <a:rPr lang="en-US" sz="2400" b="1" dirty="0">
                <a:latin typeface="Calibri" panose="020F0502020204030204" pitchFamily="34" charset="0"/>
              </a:rPr>
              <a:t> í </a:t>
            </a:r>
            <a:r>
              <a:rPr lang="en-US" sz="2400" b="1" dirty="0" err="1">
                <a:latin typeface="Calibri" panose="020F0502020204030204" pitchFamily="34" charset="0"/>
              </a:rPr>
              <a:t>endurmenntun</a:t>
            </a:r>
            <a:r>
              <a:rPr lang="en-US" sz="2400" b="1" dirty="0">
                <a:latin typeface="Calibri" panose="020F0502020204030204" pitchFamily="34" charset="0"/>
              </a:rPr>
              <a:t>, </a:t>
            </a:r>
            <a:r>
              <a:rPr lang="en-US" sz="2400" b="1" dirty="0" err="1">
                <a:latin typeface="Calibri" panose="020F0502020204030204" pitchFamily="34" charset="0"/>
              </a:rPr>
              <a:t>sem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er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spennandi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að</a:t>
            </a:r>
            <a:r>
              <a:rPr lang="en-US" sz="2400" b="1" dirty="0">
                <a:latin typeface="Calibri" panose="020F0502020204030204" pitchFamily="34" charset="0"/>
              </a:rPr>
              <a:t> taka </a:t>
            </a:r>
            <a:r>
              <a:rPr lang="en-US" sz="2400" b="1" dirty="0" err="1">
                <a:latin typeface="Calibri" panose="020F0502020204030204" pitchFamily="34" charset="0"/>
              </a:rPr>
              <a:t>þátt</a:t>
            </a:r>
            <a:r>
              <a:rPr lang="en-US" sz="2400" b="1" dirty="0">
                <a:latin typeface="Calibri" panose="020F0502020204030204" pitchFamily="34" charset="0"/>
              </a:rPr>
              <a:t> í.</a:t>
            </a:r>
          </a:p>
          <a:p>
            <a:r>
              <a:rPr lang="en-US" sz="2400" b="1" dirty="0" err="1">
                <a:latin typeface="Calibri" panose="020F0502020204030204" pitchFamily="34" charset="0"/>
              </a:rPr>
              <a:t>Innflytjendur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hafa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aldrei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verið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fleiri</a:t>
            </a:r>
            <a:r>
              <a:rPr lang="en-US" sz="2400" b="1" dirty="0">
                <a:latin typeface="Calibri" panose="020F0502020204030204" pitchFamily="34" charset="0"/>
              </a:rPr>
              <a:t> á </a:t>
            </a:r>
            <a:r>
              <a:rPr lang="en-US" sz="2400" b="1" dirty="0" err="1">
                <a:latin typeface="Calibri" panose="020F0502020204030204" pitchFamily="34" charset="0"/>
              </a:rPr>
              <a:t>Íslandi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en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núna</a:t>
            </a:r>
            <a:r>
              <a:rPr lang="en-US" sz="2400" b="1" dirty="0">
                <a:latin typeface="Calibri" panose="020F0502020204030204" pitchFamily="34" charset="0"/>
              </a:rPr>
              <a:t> – </a:t>
            </a:r>
            <a:r>
              <a:rPr lang="en-US" sz="2400" b="1" dirty="0" err="1">
                <a:latin typeface="Calibri" panose="020F0502020204030204" pitchFamily="34" charset="0"/>
              </a:rPr>
              <a:t>þeir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eru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hópur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sem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þarf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að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 smtClean="0">
                <a:latin typeface="Calibri" panose="020F0502020204030204" pitchFamily="34" charset="0"/>
              </a:rPr>
              <a:t>sinna</a:t>
            </a:r>
            <a:r>
              <a:rPr lang="en-US" sz="2400" dirty="0" smtClean="0">
                <a:latin typeface="Calibri" panose="020F0502020204030204" pitchFamily="34" charset="0"/>
              </a:rPr>
              <a:t>.</a:t>
            </a:r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Námsleiðir</a:t>
            </a:r>
            <a:r>
              <a:rPr lang="en-US" dirty="0" smtClean="0"/>
              <a:t> í </a:t>
            </a:r>
            <a:r>
              <a:rPr lang="en-US" dirty="0" err="1" smtClean="0"/>
              <a:t>fullorðinsfræðslu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328" y="5373216"/>
            <a:ext cx="1487553" cy="6035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latin typeface="Calibri" panose="020F0502020204030204" pitchFamily="34" charset="0"/>
              </a:rPr>
              <a:t>Framtíðarsýn</a:t>
            </a:r>
            <a:r>
              <a:rPr lang="en-US" sz="2400" b="1" dirty="0" smtClean="0">
                <a:latin typeface="Calibri" panose="020F0502020204030204" pitchFamily="34" charset="0"/>
              </a:rPr>
              <a:t> </a:t>
            </a:r>
            <a:endParaRPr lang="en-US" sz="2400" b="1" dirty="0">
              <a:latin typeface="Calibri" panose="020F0502020204030204" pitchFamily="34" charset="0"/>
            </a:endParaRPr>
          </a:p>
          <a:p>
            <a:r>
              <a:rPr lang="en-US" sz="2400" b="1" dirty="0" err="1" smtClean="0">
                <a:latin typeface="Calibri" panose="020F0502020204030204" pitchFamily="34" charset="0"/>
              </a:rPr>
              <a:t>Fjarnám</a:t>
            </a:r>
            <a:r>
              <a:rPr lang="en-US" sz="2400" b="1" dirty="0" smtClean="0">
                <a:latin typeface="Calibri" panose="020F0502020204030204" pitchFamily="34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</a:rPr>
              <a:t>og </a:t>
            </a:r>
            <a:r>
              <a:rPr lang="en-US" sz="2400" b="1" dirty="0" err="1">
                <a:latin typeface="Calibri" panose="020F0502020204030204" pitchFamily="34" charset="0"/>
              </a:rPr>
              <a:t>nýjar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kennsluaðferðir</a:t>
            </a:r>
            <a:r>
              <a:rPr lang="en-US" sz="2400" b="1" dirty="0">
                <a:latin typeface="Calibri" panose="020F0502020204030204" pitchFamily="34" charset="0"/>
              </a:rPr>
              <a:t> – </a:t>
            </a:r>
            <a:r>
              <a:rPr lang="en-US" sz="2400" b="1" dirty="0" err="1">
                <a:latin typeface="Calibri" panose="020F0502020204030204" pitchFamily="34" charset="0"/>
              </a:rPr>
              <a:t>notkun</a:t>
            </a:r>
            <a:r>
              <a:rPr lang="en-US" sz="2400" b="1" dirty="0">
                <a:latin typeface="Calibri" panose="020F0502020204030204" pitchFamily="34" charset="0"/>
              </a:rPr>
              <a:t> IPAD í </a:t>
            </a:r>
            <a:r>
              <a:rPr lang="en-US" sz="2400" b="1" dirty="0" err="1" smtClean="0">
                <a:latin typeface="Calibri" panose="020F0502020204030204" pitchFamily="34" charset="0"/>
              </a:rPr>
              <a:t>kennslu</a:t>
            </a:r>
            <a:endParaRPr lang="en-US" sz="2400" b="1" dirty="0" smtClean="0">
              <a:latin typeface="Calibri" panose="020F0502020204030204" pitchFamily="34" charset="0"/>
            </a:endParaRPr>
          </a:p>
          <a:p>
            <a:r>
              <a:rPr lang="en-US" sz="2400" b="1" dirty="0" err="1" smtClean="0">
                <a:latin typeface="Calibri" panose="020F0502020204030204" pitchFamily="34" charset="0"/>
              </a:rPr>
              <a:t>Breytt</a:t>
            </a:r>
            <a:r>
              <a:rPr lang="en-US" sz="2400" b="1" dirty="0" smtClean="0">
                <a:latin typeface="Calibri" panose="020F0502020204030204" pitchFamily="34" charset="0"/>
              </a:rPr>
              <a:t> </a:t>
            </a:r>
            <a:r>
              <a:rPr lang="en-US" sz="2400" b="1" dirty="0" err="1" smtClean="0">
                <a:latin typeface="Calibri" panose="020F0502020204030204" pitchFamily="34" charset="0"/>
              </a:rPr>
              <a:t>hlutverk</a:t>
            </a:r>
            <a:r>
              <a:rPr lang="en-US" sz="2400" b="1" dirty="0" smtClean="0">
                <a:latin typeface="Calibri" panose="020F0502020204030204" pitchFamily="34" charset="0"/>
              </a:rPr>
              <a:t> </a:t>
            </a:r>
            <a:r>
              <a:rPr lang="en-US" sz="2400" b="1" dirty="0" err="1" smtClean="0">
                <a:latin typeface="Calibri" panose="020F0502020204030204" pitchFamily="34" charset="0"/>
              </a:rPr>
              <a:t>fræðslumiðstöðva</a:t>
            </a:r>
            <a:r>
              <a:rPr lang="en-US" sz="2400" b="1" dirty="0" smtClean="0">
                <a:latin typeface="Calibri" panose="020F0502020204030204" pitchFamily="34" charset="0"/>
              </a:rPr>
              <a:t>? </a:t>
            </a:r>
          </a:p>
          <a:p>
            <a:r>
              <a:rPr lang="en-US" sz="2400" b="1" dirty="0" err="1" smtClean="0">
                <a:latin typeface="Calibri" panose="020F0502020204030204" pitchFamily="34" charset="0"/>
              </a:rPr>
              <a:t>Náms</a:t>
            </a:r>
            <a:r>
              <a:rPr lang="en-US" sz="2400" b="1" dirty="0" smtClean="0">
                <a:latin typeface="Calibri" panose="020F0502020204030204" pitchFamily="34" charset="0"/>
              </a:rPr>
              <a:t>- </a:t>
            </a:r>
            <a:r>
              <a:rPr lang="en-US" sz="2400" b="1" dirty="0">
                <a:latin typeface="Calibri" panose="020F0502020204030204" pitchFamily="34" charset="0"/>
              </a:rPr>
              <a:t>og </a:t>
            </a:r>
            <a:r>
              <a:rPr lang="en-US" sz="2400" b="1" dirty="0" err="1">
                <a:latin typeface="Calibri" panose="020F0502020204030204" pitchFamily="34" charset="0"/>
              </a:rPr>
              <a:t>starfráðgjöf</a:t>
            </a:r>
            <a:r>
              <a:rPr lang="en-US" sz="2400" b="1" dirty="0">
                <a:latin typeface="Calibri" panose="020F0502020204030204" pitchFamily="34" charset="0"/>
              </a:rPr>
              <a:t> og </a:t>
            </a:r>
            <a:r>
              <a:rPr lang="en-US" sz="2400" b="1" dirty="0" err="1">
                <a:latin typeface="Calibri" panose="020F0502020204030204" pitchFamily="34" charset="0"/>
              </a:rPr>
              <a:t>raunfærnimat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þróast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</a:p>
          <a:p>
            <a:r>
              <a:rPr lang="en-US" sz="2400" b="1" dirty="0" err="1" smtClean="0">
                <a:latin typeface="Calibri" panose="020F0502020204030204" pitchFamily="34" charset="0"/>
              </a:rPr>
              <a:t>Við</a:t>
            </a:r>
            <a:r>
              <a:rPr lang="en-US" sz="2400" b="1" dirty="0" smtClean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megum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aldrei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gleyma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mikilvægi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símenntunar</a:t>
            </a:r>
            <a:r>
              <a:rPr lang="en-US" sz="2400" b="1" dirty="0">
                <a:latin typeface="Calibri" panose="020F0502020204030204" pitchFamily="34" charset="0"/>
              </a:rPr>
              <a:t> og </a:t>
            </a:r>
            <a:r>
              <a:rPr lang="en-US" sz="2400" b="1" dirty="0" err="1">
                <a:latin typeface="Calibri" panose="020F0502020204030204" pitchFamily="34" charset="0"/>
              </a:rPr>
              <a:t>fullorðinsfræðslu</a:t>
            </a:r>
            <a:r>
              <a:rPr lang="en-US" sz="2400" b="1" dirty="0">
                <a:latin typeface="Calibri" panose="020F0502020204030204" pitchFamily="34" charset="0"/>
              </a:rPr>
              <a:t> – </a:t>
            </a:r>
            <a:r>
              <a:rPr lang="en-US" sz="2400" b="1" dirty="0" err="1">
                <a:latin typeface="Calibri" panose="020F0502020204030204" pitchFamily="34" charset="0"/>
              </a:rPr>
              <a:t>ekki</a:t>
            </a:r>
            <a:r>
              <a:rPr lang="en-US" sz="2400" b="1" dirty="0">
                <a:latin typeface="Calibri" panose="020F0502020204030204" pitchFamily="34" charset="0"/>
              </a:rPr>
              <a:t> bara fyrir </a:t>
            </a:r>
            <a:r>
              <a:rPr lang="en-US" sz="2400" b="1" dirty="0" err="1">
                <a:latin typeface="Calibri" panose="020F0502020204030204" pitchFamily="34" charset="0"/>
              </a:rPr>
              <a:t>einstaklingana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heldur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allt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samfélagið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allt</a:t>
            </a:r>
            <a:r>
              <a:rPr lang="en-US" sz="2400" b="1" dirty="0">
                <a:latin typeface="Calibri" panose="020F0502020204030204" pitchFamily="34" charset="0"/>
              </a:rPr>
              <a:t>.</a:t>
            </a:r>
          </a:p>
          <a:p>
            <a:r>
              <a:rPr lang="en-US" sz="2400" b="1" dirty="0" err="1">
                <a:latin typeface="Calibri" panose="020F0502020204030204" pitchFamily="34" charset="0"/>
              </a:rPr>
              <a:t>Takk</a:t>
            </a:r>
            <a:r>
              <a:rPr lang="en-US" sz="2400" b="1" dirty="0">
                <a:latin typeface="Calibri" panose="020F0502020204030204" pitchFamily="34" charset="0"/>
              </a:rPr>
              <a:t> fyrir.</a:t>
            </a:r>
          </a:p>
          <a:p>
            <a:endParaRPr lang="en-US" sz="2400" b="1" dirty="0" smtClean="0">
              <a:latin typeface="Calibri" panose="020F0502020204030204" pitchFamily="34" charset="0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Námsleiðir</a:t>
            </a:r>
            <a:r>
              <a:rPr lang="en-US" dirty="0" smtClean="0"/>
              <a:t> í </a:t>
            </a:r>
            <a:r>
              <a:rPr lang="en-US" dirty="0" err="1" smtClean="0"/>
              <a:t>fullorðinsfræðslu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328" y="5373216"/>
            <a:ext cx="1487553" cy="60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45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Námsleiðir </a:t>
            </a:r>
            <a:r>
              <a:rPr lang="is-IS" dirty="0"/>
              <a:t>í fullorðinsfræðslu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8963" y="5373216"/>
            <a:ext cx="1485900" cy="600075"/>
          </a:xfrm>
        </p:spPr>
      </p:pic>
      <p:sp>
        <p:nvSpPr>
          <p:cNvPr id="5" name="TextBox 4"/>
          <p:cNvSpPr txBox="1"/>
          <p:nvPr/>
        </p:nvSpPr>
        <p:spPr>
          <a:xfrm>
            <a:off x="323528" y="2204864"/>
            <a:ext cx="864096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800" b="1" dirty="0" smtClean="0">
                <a:solidFill>
                  <a:srgbClr val="663300"/>
                </a:solidFill>
                <a:latin typeface="Calibri" panose="020F0502020204030204" pitchFamily="34" charset="0"/>
              </a:rPr>
              <a:t>Guðrún Vala Elísdóttir M.Ed. Náms- og starfsráðgjafi </a:t>
            </a:r>
          </a:p>
          <a:p>
            <a:r>
              <a:rPr lang="is-IS" sz="2800" b="1" dirty="0">
                <a:solidFill>
                  <a:srgbClr val="663300"/>
                </a:solidFill>
                <a:latin typeface="Calibri" panose="020F0502020204030204" pitchFamily="34" charset="0"/>
              </a:rPr>
              <a:t>o</a:t>
            </a:r>
            <a:r>
              <a:rPr lang="is-IS" sz="2800" b="1" dirty="0" smtClean="0">
                <a:solidFill>
                  <a:srgbClr val="663300"/>
                </a:solidFill>
                <a:latin typeface="Calibri" panose="020F0502020204030204" pitchFamily="34" charset="0"/>
              </a:rPr>
              <a:t>g verkefnastjóri hjá Símenntunarmiðstöðinni á Vesturlandi.</a:t>
            </a:r>
          </a:p>
          <a:p>
            <a:endParaRPr lang="is-IS" sz="2800" b="1" dirty="0">
              <a:solidFill>
                <a:srgbClr val="663300"/>
              </a:solidFill>
              <a:latin typeface="Calibri" panose="020F0502020204030204" pitchFamily="34" charset="0"/>
            </a:endParaRPr>
          </a:p>
          <a:p>
            <a:r>
              <a:rPr lang="is-IS" sz="2800" b="1" dirty="0" smtClean="0">
                <a:solidFill>
                  <a:srgbClr val="663300"/>
                </a:solidFill>
                <a:latin typeface="Calibri" panose="020F0502020204030204" pitchFamily="34" charset="0"/>
              </a:rPr>
              <a:t>Formaður Leiknar </a:t>
            </a:r>
          </a:p>
          <a:p>
            <a:r>
              <a:rPr lang="is-IS" sz="2800" b="1" dirty="0" smtClean="0">
                <a:solidFill>
                  <a:srgbClr val="663300"/>
                </a:solidFill>
                <a:latin typeface="Calibri" panose="020F0502020204030204" pitchFamily="34" charset="0"/>
              </a:rPr>
              <a:t>Samtök </a:t>
            </a:r>
            <a:r>
              <a:rPr lang="is-IS" sz="2800" b="1" dirty="0">
                <a:solidFill>
                  <a:srgbClr val="663300"/>
                </a:solidFill>
                <a:latin typeface="Calibri" panose="020F0502020204030204" pitchFamily="34" charset="0"/>
              </a:rPr>
              <a:t>fullorðinsfræðsluaðila á </a:t>
            </a:r>
            <a:r>
              <a:rPr lang="is-IS" sz="2800" b="1" dirty="0" smtClean="0">
                <a:solidFill>
                  <a:srgbClr val="663300"/>
                </a:solidFill>
                <a:latin typeface="Calibri" panose="020F0502020204030204" pitchFamily="34" charset="0"/>
              </a:rPr>
              <a:t>Íslandi.</a:t>
            </a:r>
            <a:endParaRPr lang="is-IS" sz="2800" b="1" dirty="0">
              <a:solidFill>
                <a:srgbClr val="663300"/>
              </a:solidFill>
              <a:latin typeface="Calibri" panose="020F0502020204030204" pitchFamily="34" charset="0"/>
            </a:endParaRPr>
          </a:p>
          <a:p>
            <a:endParaRPr lang="is-IS" sz="2000" dirty="0"/>
          </a:p>
        </p:txBody>
      </p:sp>
    </p:spTree>
    <p:extLst>
      <p:ext uri="{BB962C8B-B14F-4D97-AF65-F5344CB8AC3E}">
        <p14:creationId xmlns:p14="http://schemas.microsoft.com/office/powerpoint/2010/main" val="16900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err="1" smtClean="0">
                <a:latin typeface="Calibri" panose="020F0502020204030204" pitchFamily="34" charset="0"/>
              </a:rPr>
              <a:t>Fullorðinsfræðsla</a:t>
            </a:r>
            <a:r>
              <a:rPr lang="en-US" sz="2400" dirty="0" smtClean="0">
                <a:latin typeface="Calibri" panose="020F0502020204030204" pitchFamily="34" charset="0"/>
              </a:rPr>
              <a:t>/</a:t>
            </a:r>
            <a:r>
              <a:rPr lang="en-US" sz="2400" dirty="0" err="1" smtClean="0">
                <a:latin typeface="Calibri" panose="020F0502020204030204" pitchFamily="34" charset="0"/>
              </a:rPr>
              <a:t>framhaldsfræðsla</a:t>
            </a:r>
            <a:r>
              <a:rPr lang="en-US" sz="2400" dirty="0">
                <a:latin typeface="Calibri" panose="020F0502020204030204" pitchFamily="34" charset="0"/>
              </a:rPr>
              <a:t>: í </a:t>
            </a:r>
            <a:r>
              <a:rPr lang="en-US" sz="2400" dirty="0" err="1">
                <a:latin typeface="Calibri" panose="020F0502020204030204" pitchFamily="34" charset="0"/>
              </a:rPr>
              <a:t>lögum</a:t>
            </a:r>
            <a:r>
              <a:rPr lang="en-US" sz="2400" dirty="0">
                <a:latin typeface="Calibri" panose="020F0502020204030204" pitchFamily="34" charset="0"/>
              </a:rPr>
              <a:t> um </a:t>
            </a:r>
            <a:r>
              <a:rPr lang="en-US" sz="2400" dirty="0" err="1">
                <a:latin typeface="Calibri" panose="020F0502020204030204" pitchFamily="34" charset="0"/>
              </a:rPr>
              <a:t>framhaldsfræðslu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er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hún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skilgreind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þannig</a:t>
            </a:r>
            <a:r>
              <a:rPr lang="en-US" sz="2400" dirty="0">
                <a:latin typeface="Calibri" panose="020F0502020204030204" pitchFamily="34" charset="0"/>
              </a:rPr>
              <a:t>: ,,</a:t>
            </a:r>
            <a:r>
              <a:rPr lang="en-US" sz="2400" dirty="0" err="1">
                <a:latin typeface="Calibri" panose="020F0502020204030204" pitchFamily="34" charset="0"/>
              </a:rPr>
              <a:t>Hvers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konar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nám</a:t>
            </a:r>
            <a:r>
              <a:rPr lang="en-US" sz="2400" dirty="0">
                <a:latin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</a:rPr>
              <a:t>úrræði</a:t>
            </a:r>
            <a:r>
              <a:rPr lang="en-US" sz="2400" dirty="0">
                <a:latin typeface="Calibri" panose="020F0502020204030204" pitchFamily="34" charset="0"/>
              </a:rPr>
              <a:t> og </a:t>
            </a:r>
            <a:r>
              <a:rPr lang="en-US" sz="2400" dirty="0" err="1">
                <a:latin typeface="Calibri" panose="020F0502020204030204" pitchFamily="34" charset="0"/>
              </a:rPr>
              <a:t>ráðgjöf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sem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er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ætlað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að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mæta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þörfum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einstaklinga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með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stutta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formlega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skólagöngu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að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baki</a:t>
            </a:r>
            <a:r>
              <a:rPr lang="en-US" sz="2400" dirty="0">
                <a:latin typeface="Calibri" panose="020F0502020204030204" pitchFamily="34" charset="0"/>
              </a:rPr>
              <a:t> og </a:t>
            </a:r>
            <a:r>
              <a:rPr lang="en-US" sz="2400" dirty="0" err="1">
                <a:latin typeface="Calibri" panose="020F0502020204030204" pitchFamily="34" charset="0"/>
              </a:rPr>
              <a:t>er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ekki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skipulagt</a:t>
            </a:r>
            <a:r>
              <a:rPr lang="en-US" sz="2400" dirty="0">
                <a:latin typeface="Calibri" panose="020F0502020204030204" pitchFamily="34" charset="0"/>
              </a:rPr>
              <a:t> á </a:t>
            </a:r>
            <a:r>
              <a:rPr lang="en-US" sz="2400" dirty="0" err="1">
                <a:latin typeface="Calibri" panose="020F0502020204030204" pitchFamily="34" charset="0"/>
              </a:rPr>
              <a:t>grundvelli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laga</a:t>
            </a:r>
            <a:r>
              <a:rPr lang="en-US" sz="2400" dirty="0">
                <a:latin typeface="Calibri" panose="020F0502020204030204" pitchFamily="34" charset="0"/>
              </a:rPr>
              <a:t> um </a:t>
            </a:r>
            <a:r>
              <a:rPr lang="en-US" sz="2400" dirty="0" err="1">
                <a:latin typeface="Calibri" panose="020F0502020204030204" pitchFamily="34" charset="0"/>
              </a:rPr>
              <a:t>framhaldsskóla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eða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háskóla</a:t>
            </a:r>
            <a:r>
              <a:rPr lang="en-US" sz="2400" dirty="0">
                <a:latin typeface="Calibri" panose="020F0502020204030204" pitchFamily="34" charset="0"/>
              </a:rPr>
              <a:t>“ (</a:t>
            </a:r>
            <a:r>
              <a:rPr lang="en-US" sz="2400" dirty="0" err="1">
                <a:latin typeface="Calibri" panose="020F0502020204030204" pitchFamily="34" charset="0"/>
              </a:rPr>
              <a:t>Lög</a:t>
            </a:r>
            <a:r>
              <a:rPr lang="en-US" sz="2400" dirty="0">
                <a:latin typeface="Calibri" panose="020F0502020204030204" pitchFamily="34" charset="0"/>
              </a:rPr>
              <a:t> um </a:t>
            </a:r>
            <a:r>
              <a:rPr lang="en-US" sz="2400" dirty="0" err="1">
                <a:latin typeface="Calibri" panose="020F0502020204030204" pitchFamily="34" charset="0"/>
              </a:rPr>
              <a:t>framhaldsfræðslu</a:t>
            </a:r>
            <a:r>
              <a:rPr lang="en-US" sz="2400" dirty="0">
                <a:latin typeface="Calibri" panose="020F0502020204030204" pitchFamily="34" charset="0"/>
              </a:rPr>
              <a:t>, 2010). 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Námsleiðir</a:t>
            </a:r>
            <a:r>
              <a:rPr lang="en-US" dirty="0"/>
              <a:t> í </a:t>
            </a:r>
            <a:r>
              <a:rPr lang="en-US" dirty="0" err="1" smtClean="0"/>
              <a:t>fullorðinsfræðslu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373216"/>
            <a:ext cx="1485900" cy="600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err="1">
                <a:latin typeface="Calibri" panose="020F0502020204030204" pitchFamily="34" charset="0"/>
              </a:rPr>
              <a:t>Símenntun</a:t>
            </a:r>
            <a:r>
              <a:rPr lang="en-US" sz="2400" b="1" dirty="0">
                <a:latin typeface="Calibri" panose="020F0502020204030204" pitchFamily="34" charset="0"/>
              </a:rPr>
              <a:t>/</a:t>
            </a:r>
            <a:r>
              <a:rPr lang="en-US" sz="2400" b="1" dirty="0" err="1">
                <a:latin typeface="Calibri" panose="020F0502020204030204" pitchFamily="34" charset="0"/>
              </a:rPr>
              <a:t>ævimenntun</a:t>
            </a:r>
            <a:r>
              <a:rPr lang="en-US" sz="2400" b="1" dirty="0">
                <a:latin typeface="Calibri" panose="020F0502020204030204" pitchFamily="34" charset="0"/>
              </a:rPr>
              <a:t>: </a:t>
            </a:r>
            <a:r>
              <a:rPr lang="en-US" sz="2400" b="1" dirty="0" err="1">
                <a:latin typeface="Calibri" panose="020F0502020204030204" pitchFamily="34" charset="0"/>
              </a:rPr>
              <a:t>er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skilgreind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sem</a:t>
            </a:r>
            <a:r>
              <a:rPr lang="en-US" sz="2400" b="1" dirty="0">
                <a:latin typeface="Calibri" panose="020F0502020204030204" pitchFamily="34" charset="0"/>
              </a:rPr>
              <a:t> ,,</a:t>
            </a:r>
            <a:r>
              <a:rPr lang="en-US" sz="2400" b="1" dirty="0" err="1">
                <a:latin typeface="Calibri" panose="020F0502020204030204" pitchFamily="34" charset="0"/>
              </a:rPr>
              <a:t>nám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er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æviverk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sem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lýkur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ekki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þegar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hefðbundinni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skólagöngu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lýkur</a:t>
            </a:r>
            <a:r>
              <a:rPr lang="en-US" sz="2400" b="1" dirty="0">
                <a:latin typeface="Calibri" panose="020F0502020204030204" pitchFamily="34" charset="0"/>
              </a:rPr>
              <a:t>, </a:t>
            </a:r>
            <a:r>
              <a:rPr lang="en-US" sz="2400" b="1" dirty="0" err="1">
                <a:latin typeface="Calibri" panose="020F0502020204030204" pitchFamily="34" charset="0"/>
              </a:rPr>
              <a:t>heldur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er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ferli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sem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varir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allt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lífið</a:t>
            </a:r>
            <a:r>
              <a:rPr lang="en-US" sz="2400" b="1" dirty="0">
                <a:latin typeface="Calibri" panose="020F0502020204030204" pitchFamily="34" charset="0"/>
              </a:rPr>
              <a:t>“ (</a:t>
            </a:r>
            <a:r>
              <a:rPr lang="en-US" sz="2400" b="1" dirty="0" err="1">
                <a:latin typeface="Calibri" panose="020F0502020204030204" pitchFamily="34" charset="0"/>
              </a:rPr>
              <a:t>Menntamálaráðuneytið</a:t>
            </a:r>
            <a:r>
              <a:rPr lang="en-US" sz="2400" b="1" dirty="0">
                <a:latin typeface="Calibri" panose="020F0502020204030204" pitchFamily="34" charset="0"/>
              </a:rPr>
              <a:t>, 1998). </a:t>
            </a:r>
            <a:endParaRPr lang="en-US" sz="2400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alibri" panose="020F0502020204030204" pitchFamily="34" charset="0"/>
              </a:rPr>
              <a:t>Í </a:t>
            </a:r>
            <a:r>
              <a:rPr lang="en-US" sz="2400" b="1" dirty="0" err="1">
                <a:latin typeface="Calibri" panose="020F0502020204030204" pitchFamily="34" charset="0"/>
              </a:rPr>
              <a:t>skýrslu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Evrópusambandsins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er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símenntun</a:t>
            </a:r>
            <a:r>
              <a:rPr lang="en-US" sz="2400" b="1" dirty="0">
                <a:latin typeface="Calibri" panose="020F0502020204030204" pitchFamily="34" charset="0"/>
              </a:rPr>
              <a:t>/</a:t>
            </a:r>
            <a:r>
              <a:rPr lang="en-US" sz="2400" b="1" dirty="0" err="1">
                <a:latin typeface="Calibri" panose="020F0502020204030204" pitchFamily="34" charset="0"/>
              </a:rPr>
              <a:t>ævimenntun</a:t>
            </a:r>
            <a:r>
              <a:rPr lang="en-US" sz="2400" b="1" dirty="0">
                <a:latin typeface="Calibri" panose="020F0502020204030204" pitchFamily="34" charset="0"/>
              </a:rPr>
              <a:t> (lifelong learning) </a:t>
            </a:r>
            <a:r>
              <a:rPr lang="en-US" sz="2400" b="1" dirty="0" err="1">
                <a:latin typeface="Calibri" panose="020F0502020204030204" pitchFamily="34" charset="0"/>
              </a:rPr>
              <a:t>skilgreind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sem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allt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það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námsferli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sem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hefur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það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að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markmiði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að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auka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þekkingu</a:t>
            </a:r>
            <a:r>
              <a:rPr lang="en-US" sz="2400" b="1" dirty="0">
                <a:latin typeface="Calibri" panose="020F0502020204030204" pitchFamily="34" charset="0"/>
              </a:rPr>
              <a:t>, </a:t>
            </a:r>
            <a:r>
              <a:rPr lang="en-US" sz="2400" b="1" dirty="0" err="1">
                <a:latin typeface="Calibri" panose="020F0502020204030204" pitchFamily="34" charset="0"/>
              </a:rPr>
              <a:t>hæfni</a:t>
            </a:r>
            <a:r>
              <a:rPr lang="en-US" sz="2400" b="1" dirty="0">
                <a:latin typeface="Calibri" panose="020F0502020204030204" pitchFamily="34" charset="0"/>
              </a:rPr>
              <a:t> og </a:t>
            </a:r>
            <a:r>
              <a:rPr lang="en-US" sz="2400" b="1" dirty="0" err="1">
                <a:latin typeface="Calibri" panose="020F0502020204030204" pitchFamily="34" charset="0"/>
              </a:rPr>
              <a:t>færni</a:t>
            </a:r>
            <a:r>
              <a:rPr lang="en-US" sz="2400" b="1" dirty="0">
                <a:latin typeface="Calibri" panose="020F0502020204030204" pitchFamily="34" charset="0"/>
              </a:rPr>
              <a:t> í </a:t>
            </a:r>
            <a:r>
              <a:rPr lang="en-US" sz="2400" b="1" dirty="0" err="1">
                <a:latin typeface="Calibri" panose="020F0502020204030204" pitchFamily="34" charset="0"/>
              </a:rPr>
              <a:t>persónulegu</a:t>
            </a:r>
            <a:r>
              <a:rPr lang="en-US" sz="2400" b="1" dirty="0">
                <a:latin typeface="Calibri" panose="020F0502020204030204" pitchFamily="34" charset="0"/>
              </a:rPr>
              <a:t>, </a:t>
            </a:r>
            <a:r>
              <a:rPr lang="en-US" sz="2400" b="1" dirty="0" err="1">
                <a:latin typeface="Calibri" panose="020F0502020204030204" pitchFamily="34" charset="0"/>
              </a:rPr>
              <a:t>borgaralegu</a:t>
            </a:r>
            <a:r>
              <a:rPr lang="en-US" sz="2400" b="1" dirty="0">
                <a:latin typeface="Calibri" panose="020F0502020204030204" pitchFamily="34" charset="0"/>
              </a:rPr>
              <a:t>, </a:t>
            </a:r>
            <a:r>
              <a:rPr lang="en-US" sz="2400" b="1" dirty="0" err="1">
                <a:latin typeface="Calibri" panose="020F0502020204030204" pitchFamily="34" charset="0"/>
              </a:rPr>
              <a:t>félagslegu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eða</a:t>
            </a:r>
            <a:r>
              <a:rPr lang="en-US" sz="2400" b="1" dirty="0">
                <a:latin typeface="Calibri" panose="020F0502020204030204" pitchFamily="34" charset="0"/>
              </a:rPr>
              <a:t> í </a:t>
            </a:r>
            <a:r>
              <a:rPr lang="en-US" sz="2400" b="1" dirty="0" err="1">
                <a:latin typeface="Calibri" panose="020F0502020204030204" pitchFamily="34" charset="0"/>
              </a:rPr>
              <a:t>atvinnulegu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samhengi</a:t>
            </a:r>
            <a:r>
              <a:rPr lang="en-US" sz="2400" b="1" dirty="0">
                <a:latin typeface="Calibri" panose="020F0502020204030204" pitchFamily="34" charset="0"/>
              </a:rPr>
              <a:t>, </a:t>
            </a:r>
            <a:r>
              <a:rPr lang="en-US" sz="2400" b="1" dirty="0" err="1">
                <a:latin typeface="Calibri" panose="020F0502020204030204" pitchFamily="34" charset="0"/>
              </a:rPr>
              <a:t>bæði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formleg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menntun</a:t>
            </a:r>
            <a:r>
              <a:rPr lang="en-US" sz="2400" b="1" dirty="0">
                <a:latin typeface="Calibri" panose="020F0502020204030204" pitchFamily="34" charset="0"/>
              </a:rPr>
              <a:t> og </a:t>
            </a:r>
            <a:r>
              <a:rPr lang="en-US" sz="2400" b="1" dirty="0" err="1">
                <a:latin typeface="Calibri" panose="020F0502020204030204" pitchFamily="34" charset="0"/>
              </a:rPr>
              <a:t>óformleg</a:t>
            </a:r>
            <a:r>
              <a:rPr lang="en-US" sz="2400" b="1" dirty="0">
                <a:latin typeface="Calibri" panose="020F0502020204030204" pitchFamily="34" charset="0"/>
              </a:rPr>
              <a:t> (Commission of the European Communities, 2001). </a:t>
            </a:r>
            <a:endParaRPr lang="en-US" sz="2400" b="1" dirty="0" smtClean="0">
              <a:latin typeface="Calibri" panose="020F0502020204030204" pitchFamily="34" charset="0"/>
            </a:endParaRP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Námsleiðir</a:t>
            </a:r>
            <a:r>
              <a:rPr lang="en-US" dirty="0"/>
              <a:t> í </a:t>
            </a:r>
            <a:r>
              <a:rPr lang="en-US" dirty="0" err="1" smtClean="0"/>
              <a:t>fullorðinsfræðslu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373216"/>
            <a:ext cx="148590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1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alibri" panose="020F0502020204030204" pitchFamily="34" charset="0"/>
              </a:rPr>
              <a:t>Markmið</a:t>
            </a:r>
            <a:r>
              <a:rPr lang="en-US" sz="2400" b="1" dirty="0" smtClean="0">
                <a:latin typeface="Calibri" panose="020F0502020204030204" pitchFamily="34" charset="0"/>
              </a:rPr>
              <a:t> </a:t>
            </a:r>
            <a:r>
              <a:rPr lang="en-US" sz="2400" b="1" dirty="0" err="1" smtClean="0">
                <a:latin typeface="Calibri" panose="020F0502020204030204" pitchFamily="34" charset="0"/>
              </a:rPr>
              <a:t>fræðslumiðstöðva</a:t>
            </a:r>
            <a:endParaRPr lang="en-US" sz="2400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alibri" panose="020F0502020204030204" pitchFamily="34" charset="0"/>
              </a:rPr>
              <a:t>,,</a:t>
            </a:r>
            <a:r>
              <a:rPr lang="en-US" sz="2400" b="1" dirty="0" err="1" smtClean="0">
                <a:latin typeface="Calibri" panose="020F0502020204030204" pitchFamily="34" charset="0"/>
              </a:rPr>
              <a:t>að</a:t>
            </a:r>
            <a:r>
              <a:rPr lang="en-US" sz="2400" b="1" dirty="0" smtClean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efla</a:t>
            </a:r>
            <a:r>
              <a:rPr lang="en-US" sz="2400" b="1" dirty="0">
                <a:latin typeface="Calibri" panose="020F0502020204030204" pitchFamily="34" charset="0"/>
              </a:rPr>
              <a:t> og </a:t>
            </a:r>
            <a:r>
              <a:rPr lang="en-US" sz="2400" b="1" dirty="0" err="1">
                <a:latin typeface="Calibri" panose="020F0502020204030204" pitchFamily="34" charset="0"/>
              </a:rPr>
              <a:t>styrkja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íslenskt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atvinnulíf</a:t>
            </a:r>
            <a:r>
              <a:rPr lang="en-US" sz="2400" b="1" dirty="0">
                <a:latin typeface="Calibri" panose="020F0502020204030204" pitchFamily="34" charset="0"/>
              </a:rPr>
              <a:t> og </a:t>
            </a:r>
            <a:r>
              <a:rPr lang="en-US" sz="2400" b="1" dirty="0" err="1">
                <a:latin typeface="Calibri" panose="020F0502020204030204" pitchFamily="34" charset="0"/>
              </a:rPr>
              <a:t>samfélag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með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endur</a:t>
            </a:r>
            <a:r>
              <a:rPr lang="en-US" sz="2400" b="1" dirty="0">
                <a:latin typeface="Calibri" panose="020F0502020204030204" pitchFamily="34" charset="0"/>
              </a:rPr>
              <a:t>- og </a:t>
            </a:r>
            <a:r>
              <a:rPr lang="en-US" sz="2400" b="1" dirty="0" err="1">
                <a:latin typeface="Calibri" panose="020F0502020204030204" pitchFamily="34" charset="0"/>
              </a:rPr>
              <a:t>símenntun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sem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tekur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mið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af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þörfum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atvinnulífs</a:t>
            </a:r>
            <a:r>
              <a:rPr lang="en-US" sz="2400" b="1" dirty="0">
                <a:latin typeface="Calibri" panose="020F0502020204030204" pitchFamily="34" charset="0"/>
              </a:rPr>
              <a:t> og </a:t>
            </a:r>
            <a:r>
              <a:rPr lang="en-US" sz="2400" b="1" dirty="0" err="1">
                <a:latin typeface="Calibri" panose="020F0502020204030204" pitchFamily="34" charset="0"/>
              </a:rPr>
              <a:t>einstaklinga</a:t>
            </a:r>
            <a:r>
              <a:rPr lang="en-US" sz="2400" b="1" dirty="0">
                <a:latin typeface="Calibri" panose="020F0502020204030204" pitchFamily="34" charset="0"/>
              </a:rPr>
              <a:t> og </a:t>
            </a:r>
            <a:r>
              <a:rPr lang="en-US" sz="2400" b="1" dirty="0" err="1">
                <a:latin typeface="Calibri" panose="020F0502020204030204" pitchFamily="34" charset="0"/>
              </a:rPr>
              <a:t>skal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sérstaklega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hugað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að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þörfum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íbúa</a:t>
            </a:r>
            <a:r>
              <a:rPr lang="en-US" sz="2400" b="1" dirty="0">
                <a:latin typeface="Calibri" panose="020F0502020204030204" pitchFamily="34" charset="0"/>
              </a:rPr>
              <a:t> á </a:t>
            </a:r>
            <a:r>
              <a:rPr lang="en-US" sz="2400" b="1" dirty="0" err="1">
                <a:latin typeface="Calibri" panose="020F0502020204030204" pitchFamily="34" charset="0"/>
              </a:rPr>
              <a:t>viðkomandi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svæði</a:t>
            </a:r>
            <a:r>
              <a:rPr lang="en-US" sz="2400" b="1" dirty="0">
                <a:latin typeface="Calibri" panose="020F0502020204030204" pitchFamily="34" charset="0"/>
              </a:rPr>
              <a:t>“.</a:t>
            </a:r>
            <a:endParaRPr lang="en-US" sz="2400" b="1" dirty="0" smtClean="0">
              <a:latin typeface="Calibri" panose="020F0502020204030204" pitchFamily="34" charset="0"/>
            </a:endParaRP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Námsleiðir</a:t>
            </a:r>
            <a:r>
              <a:rPr lang="en-US" dirty="0"/>
              <a:t> í </a:t>
            </a:r>
            <a:r>
              <a:rPr lang="en-US" dirty="0" err="1" smtClean="0"/>
              <a:t>fullorðinsfræðslu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373216"/>
            <a:ext cx="148590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0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latin typeface="Calibri" panose="020F0502020204030204" pitchFamily="34" charset="0"/>
              </a:rPr>
              <a:t>Stóriðjuskóli</a:t>
            </a:r>
            <a:r>
              <a:rPr lang="en-US" sz="2400" b="1" dirty="0" smtClean="0">
                <a:latin typeface="Calibri" panose="020F0502020204030204" pitchFamily="34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</a:rPr>
              <a:t>í </a:t>
            </a:r>
            <a:r>
              <a:rPr lang="en-US" sz="2400" b="1" dirty="0" err="1">
                <a:latin typeface="Calibri" panose="020F0502020204030204" pitchFamily="34" charset="0"/>
              </a:rPr>
              <a:t>samstarfi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við</a:t>
            </a:r>
            <a:r>
              <a:rPr lang="en-US" sz="2400" b="1" dirty="0">
                <a:latin typeface="Calibri" panose="020F0502020204030204" pitchFamily="34" charset="0"/>
              </a:rPr>
              <a:t> NA og FVA </a:t>
            </a:r>
            <a:endParaRPr lang="en-US" sz="2400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alibri" panose="020F0502020204030204" pitchFamily="34" charset="0"/>
              </a:rPr>
              <a:t>Fiskvinnslunám</a:t>
            </a:r>
            <a:r>
              <a:rPr lang="en-US" sz="2400" b="1" dirty="0" smtClean="0">
                <a:latin typeface="Calibri" panose="020F0502020204030204" pitchFamily="34" charset="0"/>
              </a:rPr>
              <a:t>, </a:t>
            </a:r>
            <a:r>
              <a:rPr lang="en-US" sz="2400" b="1" dirty="0" err="1" smtClean="0">
                <a:latin typeface="Calibri" panose="020F0502020204030204" pitchFamily="34" charset="0"/>
              </a:rPr>
              <a:t>Landnemaskóli</a:t>
            </a:r>
            <a:r>
              <a:rPr lang="en-US" sz="2400" b="1" dirty="0" smtClean="0">
                <a:latin typeface="Calibri" panose="020F0502020204030204" pitchFamily="34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</a:rPr>
              <a:t>og </a:t>
            </a:r>
            <a:r>
              <a:rPr lang="en-US" sz="2400" b="1" dirty="0" err="1" smtClean="0">
                <a:latin typeface="Calibri" panose="020F0502020204030204" pitchFamily="34" charset="0"/>
              </a:rPr>
              <a:t>Opnar</a:t>
            </a:r>
            <a:r>
              <a:rPr lang="en-US" sz="2400" b="1" dirty="0" smtClean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smiðjur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endParaRPr lang="en-US" sz="2400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alibri" panose="020F0502020204030204" pitchFamily="34" charset="0"/>
              </a:rPr>
              <a:t>Stökkpallurinn</a:t>
            </a:r>
            <a:r>
              <a:rPr lang="en-US" sz="2400" b="1" dirty="0" smtClean="0">
                <a:latin typeface="Calibri" panose="020F0502020204030204" pitchFamily="34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</a:rPr>
              <a:t>í </a:t>
            </a:r>
            <a:r>
              <a:rPr lang="en-US" sz="2400" b="1" dirty="0" err="1">
                <a:latin typeface="Calibri" panose="020F0502020204030204" pitchFamily="34" charset="0"/>
              </a:rPr>
              <a:t>samstarfi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við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Starfsendurhæfingu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Vesturlands</a:t>
            </a:r>
            <a:r>
              <a:rPr lang="en-US" sz="2400" b="1" dirty="0">
                <a:latin typeface="Calibri" panose="020F0502020204030204" pitchFamily="34" charset="0"/>
              </a:rPr>
              <a:t>. 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alibri" panose="020F0502020204030204" pitchFamily="34" charset="0"/>
              </a:rPr>
              <a:t>Önnur</a:t>
            </a:r>
            <a:r>
              <a:rPr lang="en-US" sz="2400" b="1" dirty="0" smtClean="0">
                <a:latin typeface="Calibri" panose="020F0502020204030204" pitchFamily="34" charset="0"/>
              </a:rPr>
              <a:t> </a:t>
            </a:r>
            <a:r>
              <a:rPr lang="en-US" sz="2400" b="1" dirty="0" err="1" smtClean="0">
                <a:latin typeface="Calibri" panose="020F0502020204030204" pitchFamily="34" charset="0"/>
              </a:rPr>
              <a:t>námskeið</a:t>
            </a:r>
            <a:r>
              <a:rPr lang="en-US" sz="2400" b="1" dirty="0" smtClean="0">
                <a:latin typeface="Calibri" panose="020F0502020204030204" pitchFamily="34" charset="0"/>
              </a:rPr>
              <a:t> </a:t>
            </a:r>
            <a:r>
              <a:rPr lang="en-US" sz="2400" b="1" dirty="0" err="1" smtClean="0">
                <a:latin typeface="Calibri" panose="020F0502020204030204" pitchFamily="34" charset="0"/>
              </a:rPr>
              <a:t>t.d</a:t>
            </a:r>
            <a:r>
              <a:rPr lang="en-US" sz="2400" b="1" dirty="0" smtClean="0">
                <a:latin typeface="Calibri" panose="020F0502020204030204" pitchFamily="34" charset="0"/>
              </a:rPr>
              <a:t>. </a:t>
            </a:r>
            <a:r>
              <a:rPr lang="en-US" sz="2400" b="1" dirty="0" err="1" smtClean="0">
                <a:latin typeface="Calibri" panose="020F0502020204030204" pitchFamily="34" charset="0"/>
              </a:rPr>
              <a:t>skyndihjálp</a:t>
            </a:r>
            <a:r>
              <a:rPr lang="en-US" sz="2400" b="1" dirty="0" smtClean="0">
                <a:latin typeface="Calibri" panose="020F0502020204030204" pitchFamily="34" charset="0"/>
              </a:rPr>
              <a:t>, </a:t>
            </a:r>
            <a:r>
              <a:rPr lang="en-US" sz="2400" b="1" dirty="0" err="1" smtClean="0">
                <a:latin typeface="Calibri" panose="020F0502020204030204" pitchFamily="34" charset="0"/>
              </a:rPr>
              <a:t>ferilskrágerð</a:t>
            </a:r>
            <a:r>
              <a:rPr lang="en-US" sz="2400" b="1" dirty="0" smtClean="0">
                <a:latin typeface="Calibri" panose="020F0502020204030204" pitchFamily="34" charset="0"/>
              </a:rPr>
              <a:t>, </a:t>
            </a:r>
            <a:r>
              <a:rPr lang="en-US" sz="2400" b="1" dirty="0" err="1" smtClean="0">
                <a:latin typeface="Calibri" panose="020F0502020204030204" pitchFamily="34" charset="0"/>
              </a:rPr>
              <a:t>átthaganám</a:t>
            </a:r>
            <a:r>
              <a:rPr lang="en-US" sz="2400" b="1" dirty="0" smtClean="0">
                <a:latin typeface="Calibri" panose="020F0502020204030204" pitchFamily="34" charset="0"/>
              </a:rPr>
              <a:t>, </a:t>
            </a:r>
            <a:r>
              <a:rPr lang="en-US" sz="2400" b="1" dirty="0" err="1" smtClean="0">
                <a:latin typeface="Calibri" panose="020F0502020204030204" pitchFamily="34" charset="0"/>
              </a:rPr>
              <a:t>matarframleiðsla</a:t>
            </a:r>
            <a:r>
              <a:rPr lang="en-US" sz="2400" b="1" dirty="0" smtClean="0">
                <a:latin typeface="Calibri" panose="020F0502020204030204" pitchFamily="34" charset="0"/>
              </a:rPr>
              <a:t>, </a:t>
            </a:r>
            <a:r>
              <a:rPr lang="en-US" sz="2400" b="1" dirty="0" err="1" smtClean="0">
                <a:latin typeface="Calibri" panose="020F0502020204030204" pitchFamily="34" charset="0"/>
              </a:rPr>
              <a:t>bókmenntir</a:t>
            </a:r>
            <a:r>
              <a:rPr lang="en-US" sz="2400" b="1" dirty="0" smtClean="0">
                <a:latin typeface="Calibri" panose="020F0502020204030204" pitchFamily="34" charset="0"/>
              </a:rPr>
              <a:t>, </a:t>
            </a:r>
            <a:r>
              <a:rPr lang="en-US" sz="2400" b="1" dirty="0" err="1" smtClean="0">
                <a:latin typeface="Calibri" panose="020F0502020204030204" pitchFamily="34" charset="0"/>
              </a:rPr>
              <a:t>íslenska</a:t>
            </a:r>
            <a:r>
              <a:rPr lang="en-US" sz="2400" b="1" dirty="0" smtClean="0">
                <a:latin typeface="Calibri" panose="020F0502020204030204" pitchFamily="34" charset="0"/>
              </a:rPr>
              <a:t> </a:t>
            </a:r>
            <a:r>
              <a:rPr lang="en-US" sz="2400" b="1" dirty="0" err="1" smtClean="0">
                <a:latin typeface="Calibri" panose="020F0502020204030204" pitchFamily="34" charset="0"/>
              </a:rPr>
              <a:t>o.fl</a:t>
            </a:r>
            <a:r>
              <a:rPr lang="en-US" sz="2400" b="1" dirty="0" smtClean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Námsleiðir</a:t>
            </a:r>
            <a:r>
              <a:rPr lang="en-US" dirty="0"/>
              <a:t> í </a:t>
            </a:r>
            <a:r>
              <a:rPr lang="en-US" dirty="0" err="1" smtClean="0"/>
              <a:t>fullorðinsfræðslu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373216"/>
            <a:ext cx="1485900" cy="6000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807446"/>
            <a:ext cx="3331468" cy="10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34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27584" y="1641474"/>
            <a:ext cx="7924800" cy="3947765"/>
          </a:xfrm>
        </p:spPr>
        <p:txBody>
          <a:bodyPr/>
          <a:lstStyle/>
          <a:p>
            <a:r>
              <a:rPr lang="en-US" sz="2400" b="1" dirty="0" err="1" smtClean="0">
                <a:latin typeface="Calibri" panose="020F0502020204030204" pitchFamily="34" charset="0"/>
              </a:rPr>
              <a:t>Fiskvinnslunámskeið</a:t>
            </a:r>
            <a:endParaRPr lang="en-US" sz="2400" b="1" dirty="0" smtClean="0">
              <a:latin typeface="Calibri" panose="020F0502020204030204" pitchFamily="34" charset="0"/>
            </a:endParaRPr>
          </a:p>
          <a:p>
            <a:r>
              <a:rPr lang="en-US" sz="2400" b="1" dirty="0" err="1" smtClean="0">
                <a:latin typeface="Calibri" panose="020F0502020204030204" pitchFamily="34" charset="0"/>
              </a:rPr>
              <a:t>Smáskipanám</a:t>
            </a:r>
            <a:endParaRPr lang="en-US" sz="2400" b="1" dirty="0" smtClean="0">
              <a:latin typeface="Calibri" panose="020F0502020204030204" pitchFamily="34" charset="0"/>
            </a:endParaRPr>
          </a:p>
          <a:p>
            <a:r>
              <a:rPr lang="en-US" sz="2400" b="1" dirty="0" err="1" smtClean="0">
                <a:latin typeface="Calibri" panose="020F0502020204030204" pitchFamily="34" charset="0"/>
              </a:rPr>
              <a:t>Stökkpallurinn</a:t>
            </a:r>
            <a:r>
              <a:rPr lang="en-US" sz="2400" b="1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US" sz="2400" b="1" dirty="0" err="1" smtClean="0">
                <a:latin typeface="Calibri" panose="020F0502020204030204" pitchFamily="34" charset="0"/>
              </a:rPr>
              <a:t>Stjórnendanámskeið</a:t>
            </a:r>
            <a:r>
              <a:rPr lang="en-US" sz="2400" b="1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US" sz="2400" b="1" dirty="0" err="1" smtClean="0">
                <a:latin typeface="Calibri" panose="020F0502020204030204" pitchFamily="34" charset="0"/>
              </a:rPr>
              <a:t>Vinnutengd</a:t>
            </a:r>
            <a:r>
              <a:rPr lang="en-US" sz="2400" b="1" dirty="0" smtClean="0">
                <a:latin typeface="Calibri" panose="020F0502020204030204" pitchFamily="34" charset="0"/>
              </a:rPr>
              <a:t> </a:t>
            </a:r>
            <a:r>
              <a:rPr lang="en-US" sz="2400" b="1" dirty="0" err="1" smtClean="0">
                <a:latin typeface="Calibri" panose="020F0502020204030204" pitchFamily="34" charset="0"/>
              </a:rPr>
              <a:t>námskeið</a:t>
            </a:r>
            <a:r>
              <a:rPr lang="en-US" sz="2400" b="1" dirty="0" smtClean="0">
                <a:latin typeface="Calibri" panose="020F0502020204030204" pitchFamily="34" charset="0"/>
              </a:rPr>
              <a:t> ,,</a:t>
            </a:r>
            <a:r>
              <a:rPr lang="en-US" sz="2400" b="1" dirty="0" err="1" smtClean="0">
                <a:latin typeface="Calibri" panose="020F0502020204030204" pitchFamily="34" charset="0"/>
              </a:rPr>
              <a:t>streita</a:t>
            </a:r>
            <a:r>
              <a:rPr lang="en-US" sz="2400" b="1" dirty="0" smtClean="0">
                <a:latin typeface="Calibri" panose="020F0502020204030204" pitchFamily="34" charset="0"/>
              </a:rPr>
              <a:t> og </a:t>
            </a:r>
            <a:r>
              <a:rPr lang="en-US" sz="2400" b="1" dirty="0" err="1" smtClean="0">
                <a:latin typeface="Calibri" panose="020F0502020204030204" pitchFamily="34" charset="0"/>
              </a:rPr>
              <a:t>kulnun</a:t>
            </a:r>
            <a:r>
              <a:rPr lang="en-US" sz="2400" b="1" dirty="0" smtClean="0">
                <a:latin typeface="Calibri" panose="020F0502020204030204" pitchFamily="34" charset="0"/>
              </a:rPr>
              <a:t>” ,,</a:t>
            </a:r>
            <a:r>
              <a:rPr lang="en-US" sz="2400" b="1" dirty="0" err="1" smtClean="0">
                <a:latin typeface="Calibri" panose="020F0502020204030204" pitchFamily="34" charset="0"/>
              </a:rPr>
              <a:t>Innsæi</a:t>
            </a:r>
            <a:r>
              <a:rPr lang="en-US" sz="2400" b="1" dirty="0" smtClean="0">
                <a:latin typeface="Calibri" panose="020F0502020204030204" pitchFamily="34" charset="0"/>
              </a:rPr>
              <a:t> </a:t>
            </a:r>
            <a:r>
              <a:rPr lang="en-US" sz="2400" b="1" dirty="0" err="1" smtClean="0">
                <a:latin typeface="Calibri" panose="020F0502020204030204" pitchFamily="34" charset="0"/>
              </a:rPr>
              <a:t>stjórnandans</a:t>
            </a:r>
            <a:r>
              <a:rPr lang="en-US" sz="2400" b="1" dirty="0" smtClean="0">
                <a:latin typeface="Calibri" panose="020F0502020204030204" pitchFamily="34" charset="0"/>
              </a:rPr>
              <a:t>“ og </a:t>
            </a:r>
            <a:r>
              <a:rPr lang="en-US" sz="2400" b="1" dirty="0" err="1" smtClean="0">
                <a:latin typeface="Calibri" panose="020F0502020204030204" pitchFamily="34" charset="0"/>
              </a:rPr>
              <a:t>grunnnámskeið</a:t>
            </a:r>
            <a:r>
              <a:rPr lang="en-US" sz="2400" b="1" dirty="0" smtClean="0">
                <a:latin typeface="Calibri" panose="020F0502020204030204" pitchFamily="34" charset="0"/>
              </a:rPr>
              <a:t> í </a:t>
            </a:r>
            <a:r>
              <a:rPr lang="en-US" sz="2400" b="1" dirty="0" err="1" smtClean="0">
                <a:latin typeface="Calibri" panose="020F0502020204030204" pitchFamily="34" charset="0"/>
              </a:rPr>
              <a:t>verkefnastjórnun</a:t>
            </a:r>
            <a:r>
              <a:rPr lang="en-US" sz="2400" b="1" dirty="0" smtClean="0">
                <a:latin typeface="Calibri" panose="020F0502020204030204" pitchFamily="34" charset="0"/>
              </a:rPr>
              <a:t> </a:t>
            </a:r>
            <a:r>
              <a:rPr lang="en-US" sz="2400" b="1" dirty="0" err="1" smtClean="0">
                <a:latin typeface="Calibri" panose="020F0502020204030204" pitchFamily="34" charset="0"/>
              </a:rPr>
              <a:t>o.fl</a:t>
            </a:r>
            <a:r>
              <a:rPr lang="en-US" sz="2400" b="1" dirty="0" smtClean="0"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en-US" sz="2400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alibri" panose="020F0502020204030204" pitchFamily="34" charset="0"/>
              </a:rPr>
              <a:t>      </a:t>
            </a:r>
            <a:r>
              <a:rPr lang="en-US" sz="2400" b="1" dirty="0" err="1" smtClean="0">
                <a:latin typeface="Calibri" panose="020F0502020204030204" pitchFamily="34" charset="0"/>
              </a:rPr>
              <a:t>Fræðslumiðstöð</a:t>
            </a:r>
            <a:r>
              <a:rPr lang="en-US" sz="2400" b="1" dirty="0" smtClean="0">
                <a:latin typeface="Calibri" panose="020F0502020204030204" pitchFamily="34" charset="0"/>
              </a:rPr>
              <a:t> </a:t>
            </a:r>
            <a:r>
              <a:rPr lang="en-US" sz="2400" b="1" dirty="0" err="1" smtClean="0">
                <a:latin typeface="Calibri" panose="020F0502020204030204" pitchFamily="34" charset="0"/>
              </a:rPr>
              <a:t>Vestfjarða</a:t>
            </a:r>
            <a:r>
              <a:rPr lang="en-US" sz="2400" b="1" dirty="0" smtClean="0">
                <a:latin typeface="Calibri" panose="020F0502020204030204" pitchFamily="34" charset="0"/>
              </a:rPr>
              <a:t> 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Námsleiðir</a:t>
            </a:r>
            <a:r>
              <a:rPr lang="en-US" dirty="0"/>
              <a:t> í </a:t>
            </a:r>
            <a:r>
              <a:rPr lang="en-US" dirty="0" err="1"/>
              <a:t>fullorðinsfræðslu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373216"/>
            <a:ext cx="1485900" cy="60007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370459"/>
            <a:ext cx="959024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 smtClean="0">
                <a:latin typeface="Calibri" panose="020F0502020204030204" pitchFamily="34" charset="0"/>
              </a:rPr>
              <a:t>Boðið</a:t>
            </a:r>
            <a:r>
              <a:rPr lang="en-US" b="1" dirty="0" smtClean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upp</a:t>
            </a:r>
            <a:r>
              <a:rPr lang="en-US" b="1" dirty="0">
                <a:latin typeface="Calibri" panose="020F0502020204030204" pitchFamily="34" charset="0"/>
              </a:rPr>
              <a:t> á </a:t>
            </a:r>
            <a:r>
              <a:rPr lang="en-US" b="1" dirty="0" err="1">
                <a:latin typeface="Calibri" panose="020F0502020204030204" pitchFamily="34" charset="0"/>
              </a:rPr>
              <a:t>brúarnám</a:t>
            </a:r>
            <a:r>
              <a:rPr lang="en-US" b="1" dirty="0">
                <a:latin typeface="Calibri" panose="020F0502020204030204" pitchFamily="34" charset="0"/>
              </a:rPr>
              <a:t> í </a:t>
            </a:r>
            <a:r>
              <a:rPr lang="en-US" b="1" dirty="0" err="1">
                <a:latin typeface="Calibri" panose="020F0502020204030204" pitchFamily="34" charset="0"/>
              </a:rPr>
              <a:t>Leikskólaliða</a:t>
            </a:r>
            <a:r>
              <a:rPr lang="en-US" b="1" dirty="0">
                <a:latin typeface="Calibri" panose="020F0502020204030204" pitchFamily="34" charset="0"/>
              </a:rPr>
              <a:t>, </a:t>
            </a:r>
            <a:r>
              <a:rPr lang="en-US" b="1" dirty="0" err="1">
                <a:latin typeface="Calibri" panose="020F0502020204030204" pitchFamily="34" charset="0"/>
              </a:rPr>
              <a:t>stuðningsfulltrúa</a:t>
            </a:r>
            <a:r>
              <a:rPr lang="en-US" b="1" dirty="0">
                <a:latin typeface="Calibri" panose="020F0502020204030204" pitchFamily="34" charset="0"/>
              </a:rPr>
              <a:t> og </a:t>
            </a:r>
            <a:r>
              <a:rPr lang="en-US" b="1" dirty="0" err="1">
                <a:latin typeface="Calibri" panose="020F0502020204030204" pitchFamily="34" charset="0"/>
              </a:rPr>
              <a:t>Félagsliðabrúm</a:t>
            </a:r>
            <a:r>
              <a:rPr lang="en-US" b="1" dirty="0">
                <a:latin typeface="Calibri" panose="020F0502020204030204" pitchFamily="34" charset="0"/>
              </a:rPr>
              <a:t>. </a:t>
            </a:r>
            <a:endParaRPr lang="en-US" b="1" dirty="0" smtClean="0">
              <a:latin typeface="Calibri" panose="020F0502020204030204" pitchFamily="34" charset="0"/>
            </a:endParaRPr>
          </a:p>
          <a:p>
            <a:r>
              <a:rPr lang="en-US" b="1" dirty="0" err="1" smtClean="0">
                <a:latin typeface="Calibri" panose="020F0502020204030204" pitchFamily="34" charset="0"/>
              </a:rPr>
              <a:t>Þar</a:t>
            </a:r>
            <a:r>
              <a:rPr lang="en-US" b="1" dirty="0" smtClean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er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 smtClean="0">
                <a:latin typeface="Calibri" panose="020F0502020204030204" pitchFamily="34" charset="0"/>
              </a:rPr>
              <a:t>sölu</a:t>
            </a:r>
            <a:r>
              <a:rPr lang="en-US" b="1" dirty="0">
                <a:latin typeface="Calibri" panose="020F0502020204030204" pitchFamily="34" charset="0"/>
              </a:rPr>
              <a:t>, </a:t>
            </a:r>
            <a:r>
              <a:rPr lang="en-US" b="1" dirty="0" err="1">
                <a:latin typeface="Calibri" panose="020F0502020204030204" pitchFamily="34" charset="0"/>
              </a:rPr>
              <a:t>markaðs</a:t>
            </a:r>
            <a:r>
              <a:rPr lang="en-US" b="1" dirty="0">
                <a:latin typeface="Calibri" panose="020F0502020204030204" pitchFamily="34" charset="0"/>
              </a:rPr>
              <a:t> og </a:t>
            </a:r>
            <a:r>
              <a:rPr lang="en-US" b="1" dirty="0" err="1">
                <a:latin typeface="Calibri" panose="020F0502020204030204" pitchFamily="34" charset="0"/>
              </a:rPr>
              <a:t>rekstrarnám</a:t>
            </a:r>
            <a:r>
              <a:rPr lang="en-US" b="1" dirty="0">
                <a:latin typeface="Calibri" panose="020F0502020204030204" pitchFamily="34" charset="0"/>
              </a:rPr>
              <a:t>, Help-start (</a:t>
            </a:r>
            <a:r>
              <a:rPr lang="en-US" b="1" dirty="0" err="1">
                <a:latin typeface="Calibri" panose="020F0502020204030204" pitchFamily="34" charset="0"/>
              </a:rPr>
              <a:t>enska</a:t>
            </a:r>
            <a:r>
              <a:rPr lang="en-US" b="1" dirty="0">
                <a:latin typeface="Calibri" panose="020F0502020204030204" pitchFamily="34" charset="0"/>
              </a:rPr>
              <a:t> fyrir </a:t>
            </a:r>
            <a:r>
              <a:rPr lang="en-US" b="1" dirty="0" err="1">
                <a:latin typeface="Calibri" panose="020F0502020204030204" pitchFamily="34" charset="0"/>
              </a:rPr>
              <a:t>lesblinda</a:t>
            </a:r>
            <a:r>
              <a:rPr lang="en-US" b="1" dirty="0">
                <a:latin typeface="Calibri" panose="020F0502020204030204" pitchFamily="34" charset="0"/>
              </a:rPr>
              <a:t>), og </a:t>
            </a:r>
            <a:r>
              <a:rPr lang="en-US" b="1" dirty="0" err="1">
                <a:latin typeface="Calibri" panose="020F0502020204030204" pitchFamily="34" charset="0"/>
              </a:rPr>
              <a:t>svo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eru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smiðjur</a:t>
            </a:r>
            <a:r>
              <a:rPr lang="en-US" b="1" dirty="0">
                <a:latin typeface="Calibri" panose="020F0502020204030204" pitchFamily="34" charset="0"/>
              </a:rPr>
              <a:t>, </a:t>
            </a:r>
            <a:r>
              <a:rPr lang="en-US" b="1" dirty="0" err="1">
                <a:latin typeface="Calibri" panose="020F0502020204030204" pitchFamily="34" charset="0"/>
              </a:rPr>
              <a:t>eins</a:t>
            </a:r>
            <a:r>
              <a:rPr lang="en-US" b="1" dirty="0">
                <a:latin typeface="Calibri" panose="020F0502020204030204" pitchFamily="34" charset="0"/>
              </a:rPr>
              <a:t> og </a:t>
            </a:r>
            <a:r>
              <a:rPr lang="en-US" b="1" dirty="0" err="1">
                <a:latin typeface="Calibri" panose="020F0502020204030204" pitchFamily="34" charset="0"/>
              </a:rPr>
              <a:t>málun</a:t>
            </a:r>
            <a:r>
              <a:rPr lang="en-US" b="1" dirty="0">
                <a:latin typeface="Calibri" panose="020F0502020204030204" pitchFamily="34" charset="0"/>
              </a:rPr>
              <a:t>, </a:t>
            </a:r>
            <a:r>
              <a:rPr lang="en-US" b="1" dirty="0" err="1">
                <a:latin typeface="Calibri" panose="020F0502020204030204" pitchFamily="34" charset="0"/>
              </a:rPr>
              <a:t>teikning</a:t>
            </a:r>
            <a:r>
              <a:rPr lang="en-US" b="1" dirty="0">
                <a:latin typeface="Calibri" panose="020F0502020204030204" pitchFamily="34" charset="0"/>
              </a:rPr>
              <a:t>, </a:t>
            </a:r>
            <a:r>
              <a:rPr lang="en-US" b="1" dirty="0" err="1">
                <a:latin typeface="Calibri" panose="020F0502020204030204" pitchFamily="34" charset="0"/>
              </a:rPr>
              <a:t>textíl</a:t>
            </a:r>
            <a:r>
              <a:rPr lang="en-US" b="1" dirty="0">
                <a:latin typeface="Calibri" panose="020F0502020204030204" pitchFamily="34" charset="0"/>
              </a:rPr>
              <a:t>, </a:t>
            </a:r>
            <a:r>
              <a:rPr lang="en-US" b="1" dirty="0" err="1">
                <a:latin typeface="Calibri" panose="020F0502020204030204" pitchFamily="34" charset="0"/>
              </a:rPr>
              <a:t>fablab</a:t>
            </a:r>
            <a:r>
              <a:rPr lang="en-US" b="1" dirty="0">
                <a:latin typeface="Calibri" panose="020F0502020204030204" pitchFamily="34" charset="0"/>
              </a:rPr>
              <a:t> og </a:t>
            </a:r>
            <a:r>
              <a:rPr lang="en-US" b="1" dirty="0" err="1">
                <a:latin typeface="Calibri" panose="020F0502020204030204" pitchFamily="34" charset="0"/>
              </a:rPr>
              <a:t>málmsuða</a:t>
            </a:r>
            <a:r>
              <a:rPr lang="en-US" b="1" dirty="0">
                <a:latin typeface="Calibri" panose="020F0502020204030204" pitchFamily="34" charset="0"/>
              </a:rPr>
              <a:t>. </a:t>
            </a:r>
          </a:p>
          <a:p>
            <a:r>
              <a:rPr lang="en-US" b="1" dirty="0" err="1" smtClean="0">
                <a:latin typeface="Calibri" panose="020F0502020204030204" pitchFamily="34" charset="0"/>
              </a:rPr>
              <a:t>Sterkari</a:t>
            </a:r>
            <a:r>
              <a:rPr lang="en-US" b="1" dirty="0" smtClean="0">
                <a:latin typeface="Calibri" panose="020F0502020204030204" pitchFamily="34" charset="0"/>
              </a:rPr>
              <a:t> </a:t>
            </a:r>
            <a:r>
              <a:rPr lang="en-US" b="1" dirty="0" err="1" smtClean="0">
                <a:latin typeface="Calibri" panose="020F0502020204030204" pitchFamily="34" charset="0"/>
              </a:rPr>
              <a:t>starfsmaður</a:t>
            </a:r>
            <a:r>
              <a:rPr lang="en-US" b="1" dirty="0" smtClean="0">
                <a:latin typeface="Calibri" panose="020F0502020204030204" pitchFamily="34" charset="0"/>
              </a:rPr>
              <a:t> fyrir </a:t>
            </a:r>
            <a:r>
              <a:rPr lang="en-US" b="1" dirty="0" err="1" smtClean="0">
                <a:latin typeface="Calibri" panose="020F0502020204030204" pitchFamily="34" charset="0"/>
              </a:rPr>
              <a:t>starfsfólk</a:t>
            </a:r>
            <a:r>
              <a:rPr lang="en-US" b="1" dirty="0" smtClean="0">
                <a:latin typeface="Calibri" panose="020F0502020204030204" pitchFamily="34" charset="0"/>
              </a:rPr>
              <a:t> </a:t>
            </a:r>
            <a:r>
              <a:rPr lang="en-US" b="1" dirty="0" err="1" smtClean="0">
                <a:latin typeface="Calibri" panose="020F0502020204030204" pitchFamily="34" charset="0"/>
              </a:rPr>
              <a:t>grunnskóla</a:t>
            </a:r>
            <a:endParaRPr lang="en-US" b="1" dirty="0" smtClean="0">
              <a:latin typeface="Calibri" panose="020F0502020204030204" pitchFamily="34" charset="0"/>
            </a:endParaRPr>
          </a:p>
          <a:p>
            <a:r>
              <a:rPr lang="en-US" b="1" dirty="0" err="1" smtClean="0">
                <a:latin typeface="Calibri" panose="020F0502020204030204" pitchFamily="34" charset="0"/>
              </a:rPr>
              <a:t>Fisktækninám</a:t>
            </a:r>
            <a:r>
              <a:rPr lang="en-US" b="1" dirty="0" smtClean="0">
                <a:latin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</a:rPr>
              <a:t>í </a:t>
            </a:r>
            <a:r>
              <a:rPr lang="en-US" b="1" dirty="0" err="1">
                <a:latin typeface="Calibri" panose="020F0502020204030204" pitchFamily="34" charset="0"/>
              </a:rPr>
              <a:t>samvinnu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við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Menntaskólann</a:t>
            </a:r>
            <a:r>
              <a:rPr lang="en-US" b="1" dirty="0">
                <a:latin typeface="Calibri" panose="020F0502020204030204" pitchFamily="34" charset="0"/>
              </a:rPr>
              <a:t> á </a:t>
            </a:r>
            <a:r>
              <a:rPr lang="en-US" b="1" dirty="0" err="1">
                <a:latin typeface="Calibri" panose="020F0502020204030204" pitchFamily="34" charset="0"/>
              </a:rPr>
              <a:t>Tröllaskaga</a:t>
            </a:r>
            <a:r>
              <a:rPr lang="en-US" b="1" dirty="0">
                <a:latin typeface="Calibri" panose="020F0502020204030204" pitchFamily="34" charset="0"/>
              </a:rPr>
              <a:t> og </a:t>
            </a:r>
            <a:r>
              <a:rPr lang="en-US" b="1" dirty="0" err="1">
                <a:latin typeface="Calibri" panose="020F0502020204030204" pitchFamily="34" charset="0"/>
              </a:rPr>
              <a:t>fisktækniskólann</a:t>
            </a:r>
            <a:r>
              <a:rPr lang="en-US" b="1" dirty="0">
                <a:latin typeface="Calibri" panose="020F0502020204030204" pitchFamily="34" charset="0"/>
              </a:rPr>
              <a:t>. </a:t>
            </a:r>
            <a:endParaRPr lang="en-US" b="1" dirty="0" smtClean="0">
              <a:latin typeface="Calibri" panose="020F0502020204030204" pitchFamily="34" charset="0"/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Námsleiðir</a:t>
            </a:r>
            <a:r>
              <a:rPr lang="en-US" dirty="0" smtClean="0"/>
              <a:t> í </a:t>
            </a:r>
            <a:r>
              <a:rPr lang="en-US" dirty="0" err="1" smtClean="0"/>
              <a:t>fullorðinsfræðslu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328" y="5222569"/>
            <a:ext cx="1487553" cy="6035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519" y="5148109"/>
            <a:ext cx="2200275" cy="752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dirty="0" err="1" smtClean="0">
                <a:latin typeface="Calibri" panose="020F0502020204030204" pitchFamily="34" charset="0"/>
              </a:rPr>
              <a:t>Framkvæmd</a:t>
            </a:r>
            <a:r>
              <a:rPr lang="en-US" sz="2400" b="1" dirty="0" smtClean="0">
                <a:latin typeface="Calibri" panose="020F0502020204030204" pitchFamily="34" charset="0"/>
              </a:rPr>
              <a:t> </a:t>
            </a:r>
            <a:r>
              <a:rPr lang="en-US" sz="2400" b="1" dirty="0" err="1" smtClean="0">
                <a:latin typeface="Calibri" panose="020F0502020204030204" pitchFamily="34" charset="0"/>
              </a:rPr>
              <a:t>fræðsluáætlana</a:t>
            </a:r>
            <a:r>
              <a:rPr lang="en-US" sz="2400" b="1" dirty="0" smtClean="0">
                <a:latin typeface="Calibri" panose="020F0502020204030204" pitchFamily="34" charset="0"/>
              </a:rPr>
              <a:t> fyrir </a:t>
            </a:r>
            <a:r>
              <a:rPr lang="en-US" sz="2400" b="1" dirty="0" err="1" smtClean="0">
                <a:latin typeface="Calibri" panose="020F0502020204030204" pitchFamily="34" charset="0"/>
              </a:rPr>
              <a:t>Slippinn</a:t>
            </a:r>
            <a:r>
              <a:rPr lang="en-US" sz="2400" b="1" dirty="0">
                <a:latin typeface="Calibri" panose="020F0502020204030204" pitchFamily="34" charset="0"/>
              </a:rPr>
              <a:t>, </a:t>
            </a:r>
            <a:r>
              <a:rPr lang="en-US" sz="2400" b="1" dirty="0" err="1">
                <a:latin typeface="Calibri" panose="020F0502020204030204" pitchFamily="34" charset="0"/>
              </a:rPr>
              <a:t>Búsetudeild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Akureyrarbæjar</a:t>
            </a:r>
            <a:r>
              <a:rPr lang="en-US" sz="2400" b="1" dirty="0">
                <a:latin typeface="Calibri" panose="020F0502020204030204" pitchFamily="34" charset="0"/>
              </a:rPr>
              <a:t>, </a:t>
            </a:r>
            <a:r>
              <a:rPr lang="en-US" sz="2400" b="1" dirty="0" err="1">
                <a:latin typeface="Calibri" panose="020F0502020204030204" pitchFamily="34" charset="0"/>
              </a:rPr>
              <a:t>Heilbrigðisstofnun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Norðurlands</a:t>
            </a:r>
            <a:r>
              <a:rPr lang="en-US" sz="2400" b="1">
                <a:latin typeface="Calibri" panose="020F0502020204030204" pitchFamily="34" charset="0"/>
              </a:rPr>
              <a:t> </a:t>
            </a:r>
            <a:r>
              <a:rPr lang="en-US" sz="2400" b="1" smtClean="0">
                <a:latin typeface="Calibri" panose="020F0502020204030204" pitchFamily="34" charset="0"/>
              </a:rPr>
              <a:t>(í </a:t>
            </a:r>
            <a:r>
              <a:rPr lang="en-US" sz="2400" b="1" dirty="0" err="1">
                <a:latin typeface="Calibri" panose="020F0502020204030204" pitchFamily="34" charset="0"/>
              </a:rPr>
              <a:t>samstarfi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við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Farskólann</a:t>
            </a:r>
            <a:r>
              <a:rPr lang="en-US" sz="2400" b="1" dirty="0">
                <a:latin typeface="Calibri" panose="020F0502020204030204" pitchFamily="34" charset="0"/>
              </a:rPr>
              <a:t> og </a:t>
            </a:r>
            <a:r>
              <a:rPr lang="en-US" sz="2400" b="1" dirty="0" err="1">
                <a:latin typeface="Calibri" panose="020F0502020204030204" pitchFamily="34" charset="0"/>
              </a:rPr>
              <a:t>Þekkingarnet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Þingeyinga</a:t>
            </a:r>
            <a:r>
              <a:rPr lang="en-US" sz="2400" b="1" dirty="0">
                <a:latin typeface="Calibri" panose="020F0502020204030204" pitchFamily="34" charset="0"/>
              </a:rPr>
              <a:t>).</a:t>
            </a:r>
          </a:p>
          <a:p>
            <a:r>
              <a:rPr lang="en-US" sz="2400" b="1" dirty="0" err="1" smtClean="0">
                <a:latin typeface="Calibri" panose="020F0502020204030204" pitchFamily="34" charset="0"/>
              </a:rPr>
              <a:t>Samstarf</a:t>
            </a:r>
            <a:r>
              <a:rPr lang="en-US" sz="2400" b="1" dirty="0" smtClean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við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Hæfnisetur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Ferðaþjónustunnar</a:t>
            </a:r>
            <a:r>
              <a:rPr lang="en-US" sz="2400" b="1" dirty="0">
                <a:latin typeface="Calibri" panose="020F0502020204030204" pitchFamily="34" charset="0"/>
              </a:rPr>
              <a:t> og </a:t>
            </a:r>
            <a:r>
              <a:rPr lang="en-US" sz="2400" b="1" dirty="0" err="1">
                <a:latin typeface="Calibri" panose="020F0502020204030204" pitchFamily="34" charset="0"/>
              </a:rPr>
              <a:t>stefna</a:t>
            </a:r>
            <a:r>
              <a:rPr lang="en-US" sz="2400" b="1" dirty="0">
                <a:latin typeface="Calibri" panose="020F0502020204030204" pitchFamily="34" charset="0"/>
              </a:rPr>
              <a:t> á </a:t>
            </a:r>
            <a:r>
              <a:rPr lang="en-US" sz="2400" b="1" dirty="0" err="1">
                <a:latin typeface="Calibri" panose="020F0502020204030204" pitchFamily="34" charset="0"/>
              </a:rPr>
              <a:t>að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efla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starfsþróun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innan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ferðaþjónustunnar</a:t>
            </a:r>
            <a:r>
              <a:rPr lang="en-US" sz="2400" b="1" dirty="0">
                <a:latin typeface="Calibri" panose="020F0502020204030204" pitchFamily="34" charset="0"/>
              </a:rPr>
              <a:t>  á </a:t>
            </a:r>
            <a:r>
              <a:rPr lang="en-US" sz="2400" b="1" dirty="0" err="1">
                <a:latin typeface="Calibri" panose="020F0502020204030204" pitchFamily="34" charset="0"/>
              </a:rPr>
              <a:t>Eyjafjarðarsvæðinu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til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muna</a:t>
            </a:r>
            <a:r>
              <a:rPr lang="en-US" sz="2400" b="1" dirty="0">
                <a:latin typeface="Calibri" panose="020F0502020204030204" pitchFamily="34" charset="0"/>
              </a:rPr>
              <a:t>, og </a:t>
            </a:r>
            <a:r>
              <a:rPr lang="en-US" sz="2400" b="1" dirty="0" err="1" smtClean="0">
                <a:latin typeface="Calibri" panose="020F0502020204030204" pitchFamily="34" charset="0"/>
              </a:rPr>
              <a:t>með</a:t>
            </a:r>
            <a:r>
              <a:rPr lang="en-US" sz="2400" b="1" dirty="0" smtClean="0">
                <a:latin typeface="Calibri" panose="020F0502020204030204" pitchFamily="34" charset="0"/>
              </a:rPr>
              <a:t> </a:t>
            </a:r>
            <a:r>
              <a:rPr lang="en-US" sz="2400" b="1" dirty="0" err="1" smtClean="0">
                <a:latin typeface="Calibri" panose="020F0502020204030204" pitchFamily="34" charset="0"/>
              </a:rPr>
              <a:t>fókus</a:t>
            </a:r>
            <a:r>
              <a:rPr lang="en-US" sz="2400" b="1" dirty="0" smtClean="0">
                <a:latin typeface="Calibri" panose="020F0502020204030204" pitchFamily="34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</a:rPr>
              <a:t>á </a:t>
            </a:r>
            <a:r>
              <a:rPr lang="en-US" sz="2400" b="1" dirty="0" err="1">
                <a:latin typeface="Calibri" panose="020F0502020204030204" pitchFamily="34" charset="0"/>
              </a:rPr>
              <a:t>veitingastaði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til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þess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að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byrja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</a:rPr>
              <a:t>með</a:t>
            </a:r>
            <a:r>
              <a:rPr lang="en-US" sz="2400" b="1" dirty="0">
                <a:latin typeface="Calibri" panose="020F0502020204030204" pitchFamily="34" charset="0"/>
              </a:rPr>
              <a:t>.</a:t>
            </a:r>
          </a:p>
          <a:p>
            <a:endParaRPr lang="en-US" sz="2400" b="1" dirty="0" smtClean="0">
              <a:latin typeface="Calibri" panose="020F0502020204030204" pitchFamily="34" charset="0"/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Námsleiðir</a:t>
            </a:r>
            <a:r>
              <a:rPr lang="en-US" dirty="0" smtClean="0"/>
              <a:t> í </a:t>
            </a:r>
            <a:r>
              <a:rPr lang="en-US" dirty="0" err="1" smtClean="0"/>
              <a:t>fullorðinsfræðslu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328" y="5222569"/>
            <a:ext cx="1487553" cy="6035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519" y="5148109"/>
            <a:ext cx="2200275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54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ent Bill of Rights presentation">
  <a:themeElements>
    <a:clrScheme name="Axis 6">
      <a:dk1>
        <a:srgbClr val="000000"/>
      </a:dk1>
      <a:lt1>
        <a:srgbClr val="ECAE00"/>
      </a:lt1>
      <a:dk2>
        <a:srgbClr val="FFFFFF"/>
      </a:dk2>
      <a:lt2>
        <a:srgbClr val="333333"/>
      </a:lt2>
      <a:accent1>
        <a:srgbClr val="CC6600"/>
      </a:accent1>
      <a:accent2>
        <a:srgbClr val="BA6D10"/>
      </a:accent2>
      <a:accent3>
        <a:srgbClr val="F4D3AA"/>
      </a:accent3>
      <a:accent4>
        <a:srgbClr val="000000"/>
      </a:accent4>
      <a:accent5>
        <a:srgbClr val="E2B8AA"/>
      </a:accent5>
      <a:accent6>
        <a:srgbClr val="A8620D"/>
      </a:accent6>
      <a:hlink>
        <a:srgbClr val="666633"/>
      </a:hlink>
      <a:folHlink>
        <a:srgbClr val="8D996D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B32C775-349E-4880-B6A0-938FC6BEA2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Parent Bill of Rights presentation</Template>
  <TotalTime>439</TotalTime>
  <Words>627</Words>
  <Application>Microsoft Office PowerPoint</Application>
  <PresentationFormat>On-screen Show (4:3)</PresentationFormat>
  <Paragraphs>69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Garamond</vt:lpstr>
      <vt:lpstr>Times New Roman</vt:lpstr>
      <vt:lpstr>Parent Bill of Rights presentation</vt:lpstr>
      <vt:lpstr>Símenntunarmiðstöðvar -námsleiðir í fullorðinsfræðslu erindi flutt á málþingi 23. nóvember 2017  í tilefni evrópsku starfsmenntavikunnar </vt:lpstr>
      <vt:lpstr>Námsleiðir í fullorðinsfræðslu</vt:lpstr>
      <vt:lpstr>Námsleiðir í fullorðinsfræðslu</vt:lpstr>
      <vt:lpstr>Námsleiðir í fullorðinsfræðslu</vt:lpstr>
      <vt:lpstr>Námsleiðir í fullorðinsfræðslu</vt:lpstr>
      <vt:lpstr>Námsleiðir í fullorðinsfræðslu</vt:lpstr>
      <vt:lpstr>Námsleiðir í fullorðinsfræðslu</vt:lpstr>
      <vt:lpstr>Námsleiðir í fullorðinsfræðslu</vt:lpstr>
      <vt:lpstr>Námsleiðir í fullorðinsfræðslu</vt:lpstr>
      <vt:lpstr>Námsleiðir í fullorðinsfræðslu</vt:lpstr>
      <vt:lpstr>Námsleiðir í fullorðinsfræðslu</vt:lpstr>
      <vt:lpstr>Námsleiðir í fullorðinsfræðslu</vt:lpstr>
      <vt:lpstr>Námsleiðir í fullorðinsfræðslu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Símenntunarmiðstöðvar -námsleiðir í fullorðinsfræðslu</dc:title>
  <dc:creator>Guðrún Vala Elísdóttir</dc:creator>
  <cp:keywords/>
  <cp:lastModifiedBy>Guðrún Vala Elísdóttir</cp:lastModifiedBy>
  <cp:revision>13</cp:revision>
  <dcterms:created xsi:type="dcterms:W3CDTF">2017-11-22T16:44:04Z</dcterms:created>
  <dcterms:modified xsi:type="dcterms:W3CDTF">2018-01-31T15:25:08Z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TC010171251033</vt:lpwstr>
  </property>
</Properties>
</file>