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3" r:id="rId13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23A174-9770-4AC2-8E0B-732DB5206855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6279E8EF-F1DA-4CD5-9869-3B88D43F69DA}">
      <dgm:prSet phldrT="[Text]" custT="1"/>
      <dgm:spPr>
        <a:solidFill>
          <a:srgbClr val="007033"/>
        </a:solidFill>
      </dgm:spPr>
      <dgm:t>
        <a:bodyPr/>
        <a:lstStyle/>
        <a:p>
          <a:r>
            <a:rPr lang="is-IS" sz="1200" dirty="0" smtClean="0">
              <a:solidFill>
                <a:schemeClr val="tx1"/>
              </a:solidFill>
            </a:rPr>
            <a:t>Menntun Núna </a:t>
          </a:r>
        </a:p>
        <a:p>
          <a:r>
            <a:rPr lang="is-IS" sz="1200" dirty="0" smtClean="0">
              <a:solidFill>
                <a:schemeClr val="tx1"/>
              </a:solidFill>
            </a:rPr>
            <a:t>Ráðgjöf og menntun </a:t>
          </a:r>
          <a:endParaRPr lang="is-IS" sz="1200" dirty="0">
            <a:solidFill>
              <a:schemeClr val="tx1"/>
            </a:solidFill>
          </a:endParaRPr>
        </a:p>
      </dgm:t>
    </dgm:pt>
    <dgm:pt modelId="{AF707A51-5AA0-43AB-92C9-A6F629CF46AD}" type="parTrans" cxnId="{D88E6F16-98C7-414E-9F3E-83881FEC90DE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EDAFB30C-483E-40F7-8864-0ED01DE916EE}" type="sibTrans" cxnId="{D88E6F16-98C7-414E-9F3E-83881FEC90DE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65B145B1-DF4B-4D04-91BA-2399D4A72FB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s-IS" sz="1200" dirty="0" smtClean="0">
              <a:solidFill>
                <a:schemeClr val="tx1"/>
              </a:solidFill>
            </a:rPr>
            <a:t>Heilsugæsla og Iðjuberg   </a:t>
          </a:r>
        </a:p>
      </dgm:t>
    </dgm:pt>
    <dgm:pt modelId="{5E5775F2-7BA9-4611-9C74-280DAF91A865}" type="parTrans" cxnId="{DC40691F-320E-4910-B63E-60583F4B48A9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5D38A19E-4822-406F-A49A-B0528BE78EF2}" type="sibTrans" cxnId="{DC40691F-320E-4910-B63E-60583F4B48A9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08E17BA2-CABE-40DD-99C9-9DE55A1BFD52}">
      <dgm:prSet phldrT="[Text]" custT="1"/>
      <dgm:spPr>
        <a:solidFill>
          <a:srgbClr val="75C957"/>
        </a:solidFill>
      </dgm:spPr>
      <dgm:t>
        <a:bodyPr/>
        <a:lstStyle/>
        <a:p>
          <a:r>
            <a:rPr lang="is-IS" sz="1200" dirty="0" smtClean="0">
              <a:solidFill>
                <a:schemeClr val="tx1"/>
              </a:solidFill>
            </a:rPr>
            <a:t>Fjölbraut í Breiðholti</a:t>
          </a:r>
          <a:endParaRPr lang="is-IS" sz="1200" dirty="0">
            <a:solidFill>
              <a:schemeClr val="tx1"/>
            </a:solidFill>
          </a:endParaRPr>
        </a:p>
      </dgm:t>
    </dgm:pt>
    <dgm:pt modelId="{893AD8EB-0D8A-4A9A-96F3-70B962F302C7}" type="parTrans" cxnId="{5038B190-3B5A-443B-B552-46AFF9AA7425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B0B04518-D17E-4F7A-9667-E68A15F4CEFB}" type="sibTrans" cxnId="{5038B190-3B5A-443B-B552-46AFF9AA7425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76DBDB18-15EB-44EA-92F9-EAB54F1F7D2E}">
      <dgm:prSet phldrT="[Text]" custT="1"/>
      <dgm:spPr>
        <a:solidFill>
          <a:srgbClr val="F66F0A"/>
        </a:solidFill>
      </dgm:spPr>
      <dgm:t>
        <a:bodyPr/>
        <a:lstStyle/>
        <a:p>
          <a:r>
            <a:rPr lang="is-IS" sz="1200" dirty="0" smtClean="0">
              <a:solidFill>
                <a:schemeClr val="tx1"/>
              </a:solidFill>
            </a:rPr>
            <a:t>Menningar- og félagsmiðstöð</a:t>
          </a:r>
          <a:endParaRPr lang="is-IS" sz="1200" dirty="0">
            <a:solidFill>
              <a:schemeClr val="tx1"/>
            </a:solidFill>
          </a:endParaRPr>
        </a:p>
      </dgm:t>
    </dgm:pt>
    <dgm:pt modelId="{A7B50932-3682-479D-A20B-251B6ED8544E}" type="parTrans" cxnId="{56239E68-E1DF-421D-803A-F3AB87D21019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2B19280C-F504-4B9F-8CAA-56BBC8762486}" type="sibTrans" cxnId="{56239E68-E1DF-421D-803A-F3AB87D21019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94328700-71C4-47E2-A6D3-9616657923BA}">
      <dgm:prSet phldrT="[Text]" custT="1"/>
      <dgm:spPr>
        <a:solidFill>
          <a:schemeClr val="accent6"/>
        </a:solidFill>
      </dgm:spPr>
      <dgm:t>
        <a:bodyPr/>
        <a:lstStyle/>
        <a:p>
          <a:r>
            <a:rPr lang="is-IS" sz="1200" dirty="0" smtClean="0">
              <a:solidFill>
                <a:schemeClr val="tx1"/>
              </a:solidFill>
            </a:rPr>
            <a:t>Geðhjálp, barnavernd og </a:t>
          </a:r>
          <a:r>
            <a:rPr lang="is-IS" sz="1200" dirty="0" err="1" smtClean="0">
              <a:solidFill>
                <a:schemeClr val="tx1"/>
              </a:solidFill>
            </a:rPr>
            <a:t>fjölskylduráðgj</a:t>
          </a:r>
          <a:r>
            <a:rPr lang="is-IS" sz="1200" dirty="0" smtClean="0">
              <a:solidFill>
                <a:schemeClr val="tx1"/>
              </a:solidFill>
            </a:rPr>
            <a:t>.</a:t>
          </a:r>
          <a:endParaRPr lang="is-IS" sz="1200" dirty="0">
            <a:solidFill>
              <a:schemeClr val="tx1"/>
            </a:solidFill>
          </a:endParaRPr>
        </a:p>
      </dgm:t>
    </dgm:pt>
    <dgm:pt modelId="{C11F419B-8DC9-4B2E-AF9E-B973DC2B1E54}" type="parTrans" cxnId="{0D3C287A-5D7E-4750-86E6-3DFF6D0F0033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31FB14F8-98C8-4388-9816-14925E641439}" type="sibTrans" cxnId="{0D3C287A-5D7E-4750-86E6-3DFF6D0F0033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95A29323-E521-41A0-A5C1-A98B4BB8A8F5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s-IS" sz="1200" dirty="0" smtClean="0">
              <a:solidFill>
                <a:schemeClr val="tx1"/>
              </a:solidFill>
            </a:rPr>
            <a:t>Bókasafn og námsver </a:t>
          </a:r>
          <a:br>
            <a:rPr lang="is-IS" sz="1200" dirty="0" smtClean="0">
              <a:solidFill>
                <a:schemeClr val="tx1"/>
              </a:solidFill>
            </a:rPr>
          </a:br>
          <a:r>
            <a:rPr lang="is-IS" sz="1200" dirty="0" smtClean="0">
              <a:solidFill>
                <a:schemeClr val="tx1"/>
              </a:solidFill>
            </a:rPr>
            <a:t> </a:t>
          </a:r>
          <a:endParaRPr lang="is-IS" sz="1200" dirty="0">
            <a:solidFill>
              <a:schemeClr val="tx1"/>
            </a:solidFill>
          </a:endParaRPr>
        </a:p>
      </dgm:t>
    </dgm:pt>
    <dgm:pt modelId="{B155E49A-272F-48C3-93DF-AEE155D4D669}" type="parTrans" cxnId="{607ABADE-C918-4436-9DF4-82475030CD67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D0985A85-3A07-48CE-A102-39B37D8D795B}" type="sibTrans" cxnId="{607ABADE-C918-4436-9DF4-82475030CD67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65D8EF5A-7220-4D23-93F0-78D52CA8FC87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is-IS" sz="1200" dirty="0" smtClean="0">
              <a:solidFill>
                <a:schemeClr val="tx1"/>
              </a:solidFill>
            </a:rPr>
            <a:t>Frístundamiðstöð og opinn leikskóli </a:t>
          </a:r>
        </a:p>
        <a:p>
          <a:r>
            <a:rPr lang="is-IS" sz="1200" dirty="0" smtClean="0">
              <a:solidFill>
                <a:schemeClr val="tx1"/>
              </a:solidFill>
            </a:rPr>
            <a:t>Miðberg</a:t>
          </a:r>
          <a:endParaRPr lang="is-IS" sz="1200" dirty="0">
            <a:solidFill>
              <a:schemeClr val="tx1"/>
            </a:solidFill>
          </a:endParaRPr>
        </a:p>
      </dgm:t>
    </dgm:pt>
    <dgm:pt modelId="{99964E94-5CE8-4194-800F-FB186AAE45D0}" type="parTrans" cxnId="{2763393B-C221-4E84-BDEB-E2871253046A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B46B326D-A07C-441C-BBE3-0036DCFB6A7A}" type="sibTrans" cxnId="{2763393B-C221-4E84-BDEB-E2871253046A}">
      <dgm:prSet/>
      <dgm:spPr/>
      <dgm:t>
        <a:bodyPr/>
        <a:lstStyle/>
        <a:p>
          <a:endParaRPr lang="is-IS" sz="2800">
            <a:solidFill>
              <a:schemeClr val="tx1"/>
            </a:solidFill>
          </a:endParaRPr>
        </a:p>
      </dgm:t>
    </dgm:pt>
    <dgm:pt modelId="{609D7C78-E141-4A54-A8A8-37D75C4EBC39}" type="pres">
      <dgm:prSet presAssocID="{D323A174-9770-4AC2-8E0B-732DB520685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s-IS"/>
        </a:p>
      </dgm:t>
    </dgm:pt>
    <dgm:pt modelId="{67229465-A218-4F03-AB81-744CB4C970FE}" type="pres">
      <dgm:prSet presAssocID="{6279E8EF-F1DA-4CD5-9869-3B88D43F69DA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is-IS"/>
        </a:p>
      </dgm:t>
    </dgm:pt>
    <dgm:pt modelId="{913D0326-32F5-4FF0-8DF7-EAD90915E68B}" type="pres">
      <dgm:prSet presAssocID="{65B145B1-DF4B-4D04-91BA-2399D4A72FB0}" presName="Accent1" presStyleCnt="0"/>
      <dgm:spPr/>
    </dgm:pt>
    <dgm:pt modelId="{192C4199-369A-4167-A2A1-51C7EEEA31C5}" type="pres">
      <dgm:prSet presAssocID="{65B145B1-DF4B-4D04-91BA-2399D4A72FB0}" presName="Accent" presStyleLbl="bgShp" presStyleIdx="0" presStyleCnt="6"/>
      <dgm:spPr/>
    </dgm:pt>
    <dgm:pt modelId="{D0774C5B-4C82-4411-8DBB-F223AB308260}" type="pres">
      <dgm:prSet presAssocID="{65B145B1-DF4B-4D04-91BA-2399D4A72FB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45D31A11-3B9A-4166-AEC1-D135002704CC}" type="pres">
      <dgm:prSet presAssocID="{08E17BA2-CABE-40DD-99C9-9DE55A1BFD52}" presName="Accent2" presStyleCnt="0"/>
      <dgm:spPr/>
    </dgm:pt>
    <dgm:pt modelId="{104BBD00-416F-4EA7-B555-BB7A8997EDA6}" type="pres">
      <dgm:prSet presAssocID="{08E17BA2-CABE-40DD-99C9-9DE55A1BFD52}" presName="Accent" presStyleLbl="bgShp" presStyleIdx="1" presStyleCnt="6"/>
      <dgm:spPr/>
    </dgm:pt>
    <dgm:pt modelId="{854AA9C8-414F-4839-8FB6-C4319F31B4A7}" type="pres">
      <dgm:prSet presAssocID="{08E17BA2-CABE-40DD-99C9-9DE55A1BFD5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E4477EC8-6987-496B-8D6E-37CAB08B91F2}" type="pres">
      <dgm:prSet presAssocID="{76DBDB18-15EB-44EA-92F9-EAB54F1F7D2E}" presName="Accent3" presStyleCnt="0"/>
      <dgm:spPr/>
    </dgm:pt>
    <dgm:pt modelId="{0AC388AD-0D57-4E81-A632-17A9E2268EE7}" type="pres">
      <dgm:prSet presAssocID="{76DBDB18-15EB-44EA-92F9-EAB54F1F7D2E}" presName="Accent" presStyleLbl="bgShp" presStyleIdx="2" presStyleCnt="6"/>
      <dgm:spPr/>
    </dgm:pt>
    <dgm:pt modelId="{F2986577-E462-4106-BCEC-98002AE90279}" type="pres">
      <dgm:prSet presAssocID="{76DBDB18-15EB-44EA-92F9-EAB54F1F7D2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BDBDC8D8-D8BB-430A-9E6F-0D69F96FE845}" type="pres">
      <dgm:prSet presAssocID="{94328700-71C4-47E2-A6D3-9616657923BA}" presName="Accent4" presStyleCnt="0"/>
      <dgm:spPr/>
    </dgm:pt>
    <dgm:pt modelId="{65609A13-3F20-4FC6-ACAE-06B1B65DAADA}" type="pres">
      <dgm:prSet presAssocID="{94328700-71C4-47E2-A6D3-9616657923BA}" presName="Accent" presStyleLbl="bgShp" presStyleIdx="3" presStyleCnt="6"/>
      <dgm:spPr/>
    </dgm:pt>
    <dgm:pt modelId="{BAFDEDBC-1A57-4B84-9078-9EB939F14CA3}" type="pres">
      <dgm:prSet presAssocID="{94328700-71C4-47E2-A6D3-9616657923BA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001A3382-4B38-4120-A1F6-05A2ED9C908A}" type="pres">
      <dgm:prSet presAssocID="{95A29323-E521-41A0-A5C1-A98B4BB8A8F5}" presName="Accent5" presStyleCnt="0"/>
      <dgm:spPr/>
    </dgm:pt>
    <dgm:pt modelId="{913ABD8D-1691-489D-93FF-23DA80E30107}" type="pres">
      <dgm:prSet presAssocID="{95A29323-E521-41A0-A5C1-A98B4BB8A8F5}" presName="Accent" presStyleLbl="bgShp" presStyleIdx="4" presStyleCnt="6"/>
      <dgm:spPr/>
    </dgm:pt>
    <dgm:pt modelId="{4FAE92F0-1188-4D2D-8496-971AB6652A07}" type="pres">
      <dgm:prSet presAssocID="{95A29323-E521-41A0-A5C1-A98B4BB8A8F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BF10913E-EC27-4703-B2CF-E7781BE2EC57}" type="pres">
      <dgm:prSet presAssocID="{65D8EF5A-7220-4D23-93F0-78D52CA8FC87}" presName="Accent6" presStyleCnt="0"/>
      <dgm:spPr/>
    </dgm:pt>
    <dgm:pt modelId="{16E30413-A735-4644-9393-3CDC676ED7F7}" type="pres">
      <dgm:prSet presAssocID="{65D8EF5A-7220-4D23-93F0-78D52CA8FC87}" presName="Accent" presStyleLbl="bgShp" presStyleIdx="5" presStyleCnt="6"/>
      <dgm:spPr/>
    </dgm:pt>
    <dgm:pt modelId="{D1F24FA7-D54D-4344-9386-6727BB160D0C}" type="pres">
      <dgm:prSet presAssocID="{65D8EF5A-7220-4D23-93F0-78D52CA8FC8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607ABADE-C918-4436-9DF4-82475030CD67}" srcId="{6279E8EF-F1DA-4CD5-9869-3B88D43F69DA}" destId="{95A29323-E521-41A0-A5C1-A98B4BB8A8F5}" srcOrd="4" destOrd="0" parTransId="{B155E49A-272F-48C3-93DF-AEE155D4D669}" sibTransId="{D0985A85-3A07-48CE-A102-39B37D8D795B}"/>
    <dgm:cxn modelId="{0D3C287A-5D7E-4750-86E6-3DFF6D0F0033}" srcId="{6279E8EF-F1DA-4CD5-9869-3B88D43F69DA}" destId="{94328700-71C4-47E2-A6D3-9616657923BA}" srcOrd="3" destOrd="0" parTransId="{C11F419B-8DC9-4B2E-AF9E-B973DC2B1E54}" sibTransId="{31FB14F8-98C8-4388-9816-14925E641439}"/>
    <dgm:cxn modelId="{A44E5162-1A28-436A-9A98-FE74465C6124}" type="presOf" srcId="{65D8EF5A-7220-4D23-93F0-78D52CA8FC87}" destId="{D1F24FA7-D54D-4344-9386-6727BB160D0C}" srcOrd="0" destOrd="0" presId="urn:microsoft.com/office/officeart/2011/layout/HexagonRadial"/>
    <dgm:cxn modelId="{56239E68-E1DF-421D-803A-F3AB87D21019}" srcId="{6279E8EF-F1DA-4CD5-9869-3B88D43F69DA}" destId="{76DBDB18-15EB-44EA-92F9-EAB54F1F7D2E}" srcOrd="2" destOrd="0" parTransId="{A7B50932-3682-479D-A20B-251B6ED8544E}" sibTransId="{2B19280C-F504-4B9F-8CAA-56BBC8762486}"/>
    <dgm:cxn modelId="{D88E6F16-98C7-414E-9F3E-83881FEC90DE}" srcId="{D323A174-9770-4AC2-8E0B-732DB5206855}" destId="{6279E8EF-F1DA-4CD5-9869-3B88D43F69DA}" srcOrd="0" destOrd="0" parTransId="{AF707A51-5AA0-43AB-92C9-A6F629CF46AD}" sibTransId="{EDAFB30C-483E-40F7-8864-0ED01DE916EE}"/>
    <dgm:cxn modelId="{7EBC4645-0E84-4CE2-AD29-7E07F9FE8AFC}" type="presOf" srcId="{D323A174-9770-4AC2-8E0B-732DB5206855}" destId="{609D7C78-E141-4A54-A8A8-37D75C4EBC39}" srcOrd="0" destOrd="0" presId="urn:microsoft.com/office/officeart/2011/layout/HexagonRadial"/>
    <dgm:cxn modelId="{FFA8DD40-831E-4926-9A02-98B7EA017A73}" type="presOf" srcId="{6279E8EF-F1DA-4CD5-9869-3B88D43F69DA}" destId="{67229465-A218-4F03-AB81-744CB4C970FE}" srcOrd="0" destOrd="0" presId="urn:microsoft.com/office/officeart/2011/layout/HexagonRadial"/>
    <dgm:cxn modelId="{E08BF3EB-50F5-4810-B978-C9C3959D9394}" type="presOf" srcId="{08E17BA2-CABE-40DD-99C9-9DE55A1BFD52}" destId="{854AA9C8-414F-4839-8FB6-C4319F31B4A7}" srcOrd="0" destOrd="0" presId="urn:microsoft.com/office/officeart/2011/layout/HexagonRadial"/>
    <dgm:cxn modelId="{5038B190-3B5A-443B-B552-46AFF9AA7425}" srcId="{6279E8EF-F1DA-4CD5-9869-3B88D43F69DA}" destId="{08E17BA2-CABE-40DD-99C9-9DE55A1BFD52}" srcOrd="1" destOrd="0" parTransId="{893AD8EB-0D8A-4A9A-96F3-70B962F302C7}" sibTransId="{B0B04518-D17E-4F7A-9667-E68A15F4CEFB}"/>
    <dgm:cxn modelId="{541755D9-3D50-4CA8-83E9-6296F02C615F}" type="presOf" srcId="{94328700-71C4-47E2-A6D3-9616657923BA}" destId="{BAFDEDBC-1A57-4B84-9078-9EB939F14CA3}" srcOrd="0" destOrd="0" presId="urn:microsoft.com/office/officeart/2011/layout/HexagonRadial"/>
    <dgm:cxn modelId="{2763393B-C221-4E84-BDEB-E2871253046A}" srcId="{6279E8EF-F1DA-4CD5-9869-3B88D43F69DA}" destId="{65D8EF5A-7220-4D23-93F0-78D52CA8FC87}" srcOrd="5" destOrd="0" parTransId="{99964E94-5CE8-4194-800F-FB186AAE45D0}" sibTransId="{B46B326D-A07C-441C-BBE3-0036DCFB6A7A}"/>
    <dgm:cxn modelId="{88FD910A-9502-4A3D-8D27-FA15E3A7AA3B}" type="presOf" srcId="{76DBDB18-15EB-44EA-92F9-EAB54F1F7D2E}" destId="{F2986577-E462-4106-BCEC-98002AE90279}" srcOrd="0" destOrd="0" presId="urn:microsoft.com/office/officeart/2011/layout/HexagonRadial"/>
    <dgm:cxn modelId="{E061CACF-F311-465E-842C-F43FB8BBEE89}" type="presOf" srcId="{95A29323-E521-41A0-A5C1-A98B4BB8A8F5}" destId="{4FAE92F0-1188-4D2D-8496-971AB6652A07}" srcOrd="0" destOrd="0" presId="urn:microsoft.com/office/officeart/2011/layout/HexagonRadial"/>
    <dgm:cxn modelId="{28F983B5-A7D5-4425-83C2-70D42EB1D771}" type="presOf" srcId="{65B145B1-DF4B-4D04-91BA-2399D4A72FB0}" destId="{D0774C5B-4C82-4411-8DBB-F223AB308260}" srcOrd="0" destOrd="0" presId="urn:microsoft.com/office/officeart/2011/layout/HexagonRadial"/>
    <dgm:cxn modelId="{DC40691F-320E-4910-B63E-60583F4B48A9}" srcId="{6279E8EF-F1DA-4CD5-9869-3B88D43F69DA}" destId="{65B145B1-DF4B-4D04-91BA-2399D4A72FB0}" srcOrd="0" destOrd="0" parTransId="{5E5775F2-7BA9-4611-9C74-280DAF91A865}" sibTransId="{5D38A19E-4822-406F-A49A-B0528BE78EF2}"/>
    <dgm:cxn modelId="{A890D4E5-1D5A-4C45-AE26-EEFF13D2C8B0}" type="presParOf" srcId="{609D7C78-E141-4A54-A8A8-37D75C4EBC39}" destId="{67229465-A218-4F03-AB81-744CB4C970FE}" srcOrd="0" destOrd="0" presId="urn:microsoft.com/office/officeart/2011/layout/HexagonRadial"/>
    <dgm:cxn modelId="{46BFE483-0641-41BA-97ED-2C46D5D8284E}" type="presParOf" srcId="{609D7C78-E141-4A54-A8A8-37D75C4EBC39}" destId="{913D0326-32F5-4FF0-8DF7-EAD90915E68B}" srcOrd="1" destOrd="0" presId="urn:microsoft.com/office/officeart/2011/layout/HexagonRadial"/>
    <dgm:cxn modelId="{C0D9F6BE-29A7-4997-8EF0-E085AB217475}" type="presParOf" srcId="{913D0326-32F5-4FF0-8DF7-EAD90915E68B}" destId="{192C4199-369A-4167-A2A1-51C7EEEA31C5}" srcOrd="0" destOrd="0" presId="urn:microsoft.com/office/officeart/2011/layout/HexagonRadial"/>
    <dgm:cxn modelId="{5DD9BB63-BF73-415A-A9B9-2CBD78BB0BAB}" type="presParOf" srcId="{609D7C78-E141-4A54-A8A8-37D75C4EBC39}" destId="{D0774C5B-4C82-4411-8DBB-F223AB308260}" srcOrd="2" destOrd="0" presId="urn:microsoft.com/office/officeart/2011/layout/HexagonRadial"/>
    <dgm:cxn modelId="{6BBB62EE-A818-49F8-AF10-D79275B7CD15}" type="presParOf" srcId="{609D7C78-E141-4A54-A8A8-37D75C4EBC39}" destId="{45D31A11-3B9A-4166-AEC1-D135002704CC}" srcOrd="3" destOrd="0" presId="urn:microsoft.com/office/officeart/2011/layout/HexagonRadial"/>
    <dgm:cxn modelId="{D36B0476-1FC6-4283-8FCD-2DC7B01D9227}" type="presParOf" srcId="{45D31A11-3B9A-4166-AEC1-D135002704CC}" destId="{104BBD00-416F-4EA7-B555-BB7A8997EDA6}" srcOrd="0" destOrd="0" presId="urn:microsoft.com/office/officeart/2011/layout/HexagonRadial"/>
    <dgm:cxn modelId="{625DEF1F-4570-4DE1-8A26-55ED30AA9D98}" type="presParOf" srcId="{609D7C78-E141-4A54-A8A8-37D75C4EBC39}" destId="{854AA9C8-414F-4839-8FB6-C4319F31B4A7}" srcOrd="4" destOrd="0" presId="urn:microsoft.com/office/officeart/2011/layout/HexagonRadial"/>
    <dgm:cxn modelId="{DADAB791-DC17-44E9-93E3-E5F83FA54644}" type="presParOf" srcId="{609D7C78-E141-4A54-A8A8-37D75C4EBC39}" destId="{E4477EC8-6987-496B-8D6E-37CAB08B91F2}" srcOrd="5" destOrd="0" presId="urn:microsoft.com/office/officeart/2011/layout/HexagonRadial"/>
    <dgm:cxn modelId="{859059AD-5646-4CCA-8791-7576B3F382B8}" type="presParOf" srcId="{E4477EC8-6987-496B-8D6E-37CAB08B91F2}" destId="{0AC388AD-0D57-4E81-A632-17A9E2268EE7}" srcOrd="0" destOrd="0" presId="urn:microsoft.com/office/officeart/2011/layout/HexagonRadial"/>
    <dgm:cxn modelId="{1458D120-C827-4577-BAFD-0D7C3639C5FA}" type="presParOf" srcId="{609D7C78-E141-4A54-A8A8-37D75C4EBC39}" destId="{F2986577-E462-4106-BCEC-98002AE90279}" srcOrd="6" destOrd="0" presId="urn:microsoft.com/office/officeart/2011/layout/HexagonRadial"/>
    <dgm:cxn modelId="{0FCFDF9F-FDAA-464B-94C5-000D43AFDA89}" type="presParOf" srcId="{609D7C78-E141-4A54-A8A8-37D75C4EBC39}" destId="{BDBDC8D8-D8BB-430A-9E6F-0D69F96FE845}" srcOrd="7" destOrd="0" presId="urn:microsoft.com/office/officeart/2011/layout/HexagonRadial"/>
    <dgm:cxn modelId="{968AD67E-D31E-48F4-9D93-9DEECE53543D}" type="presParOf" srcId="{BDBDC8D8-D8BB-430A-9E6F-0D69F96FE845}" destId="{65609A13-3F20-4FC6-ACAE-06B1B65DAADA}" srcOrd="0" destOrd="0" presId="urn:microsoft.com/office/officeart/2011/layout/HexagonRadial"/>
    <dgm:cxn modelId="{753ECBA6-766E-4335-842F-4D40FA0DE925}" type="presParOf" srcId="{609D7C78-E141-4A54-A8A8-37D75C4EBC39}" destId="{BAFDEDBC-1A57-4B84-9078-9EB939F14CA3}" srcOrd="8" destOrd="0" presId="urn:microsoft.com/office/officeart/2011/layout/HexagonRadial"/>
    <dgm:cxn modelId="{27FB2889-56E1-4C3D-929E-671E8F3D6D80}" type="presParOf" srcId="{609D7C78-E141-4A54-A8A8-37D75C4EBC39}" destId="{001A3382-4B38-4120-A1F6-05A2ED9C908A}" srcOrd="9" destOrd="0" presId="urn:microsoft.com/office/officeart/2011/layout/HexagonRadial"/>
    <dgm:cxn modelId="{2AD4413D-843E-40D0-BAC0-6E02DF116708}" type="presParOf" srcId="{001A3382-4B38-4120-A1F6-05A2ED9C908A}" destId="{913ABD8D-1691-489D-93FF-23DA80E30107}" srcOrd="0" destOrd="0" presId="urn:microsoft.com/office/officeart/2011/layout/HexagonRadial"/>
    <dgm:cxn modelId="{4F1494A3-6EA3-461C-B77A-60DF4331DE59}" type="presParOf" srcId="{609D7C78-E141-4A54-A8A8-37D75C4EBC39}" destId="{4FAE92F0-1188-4D2D-8496-971AB6652A07}" srcOrd="10" destOrd="0" presId="urn:microsoft.com/office/officeart/2011/layout/HexagonRadial"/>
    <dgm:cxn modelId="{E204AD0C-0205-47F7-BB38-9DDF1F629917}" type="presParOf" srcId="{609D7C78-E141-4A54-A8A8-37D75C4EBC39}" destId="{BF10913E-EC27-4703-B2CF-E7781BE2EC57}" srcOrd="11" destOrd="0" presId="urn:microsoft.com/office/officeart/2011/layout/HexagonRadial"/>
    <dgm:cxn modelId="{0D6074E6-6AF7-4CC0-87CB-7BFCF336259A}" type="presParOf" srcId="{BF10913E-EC27-4703-B2CF-E7781BE2EC57}" destId="{16E30413-A735-4644-9393-3CDC676ED7F7}" srcOrd="0" destOrd="0" presId="urn:microsoft.com/office/officeart/2011/layout/HexagonRadial"/>
    <dgm:cxn modelId="{5F697E5A-5580-41A1-8904-A059638595AC}" type="presParOf" srcId="{609D7C78-E141-4A54-A8A8-37D75C4EBC39}" destId="{D1F24FA7-D54D-4344-9386-6727BB160D0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29465-A218-4F03-AB81-744CB4C970FE}">
      <dsp:nvSpPr>
        <dsp:cNvPr id="0" name=""/>
        <dsp:cNvSpPr/>
      </dsp:nvSpPr>
      <dsp:spPr>
        <a:xfrm>
          <a:off x="3041429" y="1417016"/>
          <a:ext cx="1801089" cy="1558015"/>
        </a:xfrm>
        <a:prstGeom prst="hexagon">
          <a:avLst>
            <a:gd name="adj" fmla="val 28570"/>
            <a:gd name="vf" fmla="val 115470"/>
          </a:avLst>
        </a:prstGeom>
        <a:solidFill>
          <a:srgbClr val="0070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>
              <a:solidFill>
                <a:schemeClr val="tx1"/>
              </a:solidFill>
            </a:rPr>
            <a:t>Menntun Núna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>
              <a:solidFill>
                <a:schemeClr val="tx1"/>
              </a:solidFill>
            </a:rPr>
            <a:t>Ráðgjöf og menntun </a:t>
          </a:r>
          <a:endParaRPr lang="is-IS" sz="1200" kern="1200" dirty="0">
            <a:solidFill>
              <a:schemeClr val="tx1"/>
            </a:solidFill>
          </a:endParaRPr>
        </a:p>
      </dsp:txBody>
      <dsp:txXfrm>
        <a:off x="3339895" y="1675201"/>
        <a:ext cx="1204157" cy="1041645"/>
      </dsp:txXfrm>
    </dsp:sp>
    <dsp:sp modelId="{104BBD00-416F-4EA7-B555-BB7A8997EDA6}">
      <dsp:nvSpPr>
        <dsp:cNvPr id="0" name=""/>
        <dsp:cNvSpPr/>
      </dsp:nvSpPr>
      <dsp:spPr>
        <a:xfrm>
          <a:off x="4169257" y="671611"/>
          <a:ext cx="679545" cy="58551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74C5B-4C82-4411-8DBB-F223AB308260}">
      <dsp:nvSpPr>
        <dsp:cNvPr id="0" name=""/>
        <dsp:cNvSpPr/>
      </dsp:nvSpPr>
      <dsp:spPr>
        <a:xfrm>
          <a:off x="3207336" y="0"/>
          <a:ext cx="1475980" cy="1276896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>
              <a:solidFill>
                <a:schemeClr val="tx1"/>
              </a:solidFill>
            </a:rPr>
            <a:t>Heilsugæsla og Iðjuberg   </a:t>
          </a:r>
        </a:p>
      </dsp:txBody>
      <dsp:txXfrm>
        <a:off x="3451937" y="211609"/>
        <a:ext cx="986778" cy="853678"/>
      </dsp:txXfrm>
    </dsp:sp>
    <dsp:sp modelId="{0AC388AD-0D57-4E81-A632-17A9E2268EE7}">
      <dsp:nvSpPr>
        <dsp:cNvPr id="0" name=""/>
        <dsp:cNvSpPr/>
      </dsp:nvSpPr>
      <dsp:spPr>
        <a:xfrm>
          <a:off x="4962340" y="1766219"/>
          <a:ext cx="679545" cy="58551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AA9C8-414F-4839-8FB6-C4319F31B4A7}">
      <dsp:nvSpPr>
        <dsp:cNvPr id="0" name=""/>
        <dsp:cNvSpPr/>
      </dsp:nvSpPr>
      <dsp:spPr>
        <a:xfrm>
          <a:off x="4560981" y="785376"/>
          <a:ext cx="1475980" cy="1276896"/>
        </a:xfrm>
        <a:prstGeom prst="hexagon">
          <a:avLst>
            <a:gd name="adj" fmla="val 28570"/>
            <a:gd name="vf" fmla="val 115470"/>
          </a:avLst>
        </a:prstGeom>
        <a:solidFill>
          <a:srgbClr val="75C95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>
              <a:solidFill>
                <a:schemeClr val="tx1"/>
              </a:solidFill>
            </a:rPr>
            <a:t>Fjölbraut í Breiðholti</a:t>
          </a:r>
          <a:endParaRPr lang="is-IS" sz="1200" kern="1200" dirty="0">
            <a:solidFill>
              <a:schemeClr val="tx1"/>
            </a:solidFill>
          </a:endParaRPr>
        </a:p>
      </dsp:txBody>
      <dsp:txXfrm>
        <a:off x="4805582" y="996985"/>
        <a:ext cx="986778" cy="853678"/>
      </dsp:txXfrm>
    </dsp:sp>
    <dsp:sp modelId="{65609A13-3F20-4FC6-ACAE-06B1B65DAADA}">
      <dsp:nvSpPr>
        <dsp:cNvPr id="0" name=""/>
        <dsp:cNvSpPr/>
      </dsp:nvSpPr>
      <dsp:spPr>
        <a:xfrm>
          <a:off x="4411414" y="3001826"/>
          <a:ext cx="679545" cy="58551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86577-E462-4106-BCEC-98002AE90279}">
      <dsp:nvSpPr>
        <dsp:cNvPr id="0" name=""/>
        <dsp:cNvSpPr/>
      </dsp:nvSpPr>
      <dsp:spPr>
        <a:xfrm>
          <a:off x="4560981" y="2329336"/>
          <a:ext cx="1475980" cy="1276896"/>
        </a:xfrm>
        <a:prstGeom prst="hexagon">
          <a:avLst>
            <a:gd name="adj" fmla="val 28570"/>
            <a:gd name="vf" fmla="val 115470"/>
          </a:avLst>
        </a:prstGeom>
        <a:solidFill>
          <a:srgbClr val="F66F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>
              <a:solidFill>
                <a:schemeClr val="tx1"/>
              </a:solidFill>
            </a:rPr>
            <a:t>Menningar- og félagsmiðstöð</a:t>
          </a:r>
          <a:endParaRPr lang="is-IS" sz="1200" kern="1200" dirty="0">
            <a:solidFill>
              <a:schemeClr val="tx1"/>
            </a:solidFill>
          </a:endParaRPr>
        </a:p>
      </dsp:txBody>
      <dsp:txXfrm>
        <a:off x="4805582" y="2540945"/>
        <a:ext cx="986778" cy="853678"/>
      </dsp:txXfrm>
    </dsp:sp>
    <dsp:sp modelId="{913ABD8D-1691-489D-93FF-23DA80E30107}">
      <dsp:nvSpPr>
        <dsp:cNvPr id="0" name=""/>
        <dsp:cNvSpPr/>
      </dsp:nvSpPr>
      <dsp:spPr>
        <a:xfrm>
          <a:off x="3044781" y="3130086"/>
          <a:ext cx="679545" cy="58551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FDEDBC-1A57-4B84-9078-9EB939F14CA3}">
      <dsp:nvSpPr>
        <dsp:cNvPr id="0" name=""/>
        <dsp:cNvSpPr/>
      </dsp:nvSpPr>
      <dsp:spPr>
        <a:xfrm>
          <a:off x="3207336" y="3115591"/>
          <a:ext cx="1475980" cy="1276896"/>
        </a:xfrm>
        <a:prstGeom prst="hexagon">
          <a:avLst>
            <a:gd name="adj" fmla="val 28570"/>
            <a:gd name="vf" fmla="val 11547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>
              <a:solidFill>
                <a:schemeClr val="tx1"/>
              </a:solidFill>
            </a:rPr>
            <a:t>Geðhjálp, barnavernd og </a:t>
          </a:r>
          <a:r>
            <a:rPr lang="is-IS" sz="1200" kern="1200" dirty="0" err="1" smtClean="0">
              <a:solidFill>
                <a:schemeClr val="tx1"/>
              </a:solidFill>
            </a:rPr>
            <a:t>fjölskylduráðgj</a:t>
          </a:r>
          <a:r>
            <a:rPr lang="is-IS" sz="1200" kern="1200" dirty="0" smtClean="0">
              <a:solidFill>
                <a:schemeClr val="tx1"/>
              </a:solidFill>
            </a:rPr>
            <a:t>.</a:t>
          </a:r>
          <a:endParaRPr lang="is-IS" sz="1200" kern="1200" dirty="0">
            <a:solidFill>
              <a:schemeClr val="tx1"/>
            </a:solidFill>
          </a:endParaRPr>
        </a:p>
      </dsp:txBody>
      <dsp:txXfrm>
        <a:off x="3451937" y="3327200"/>
        <a:ext cx="986778" cy="853678"/>
      </dsp:txXfrm>
    </dsp:sp>
    <dsp:sp modelId="{16E30413-A735-4644-9393-3CDC676ED7F7}">
      <dsp:nvSpPr>
        <dsp:cNvPr id="0" name=""/>
        <dsp:cNvSpPr/>
      </dsp:nvSpPr>
      <dsp:spPr>
        <a:xfrm>
          <a:off x="2238710" y="2035918"/>
          <a:ext cx="679545" cy="58551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E92F0-1188-4D2D-8496-971AB6652A07}">
      <dsp:nvSpPr>
        <dsp:cNvPr id="0" name=""/>
        <dsp:cNvSpPr/>
      </dsp:nvSpPr>
      <dsp:spPr>
        <a:xfrm>
          <a:off x="1847406" y="2330214"/>
          <a:ext cx="1475980" cy="127689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>
              <a:solidFill>
                <a:schemeClr val="tx1"/>
              </a:solidFill>
            </a:rPr>
            <a:t>Bókasafn og námsver </a:t>
          </a:r>
          <a:br>
            <a:rPr lang="is-IS" sz="1200" kern="1200" dirty="0" smtClean="0">
              <a:solidFill>
                <a:schemeClr val="tx1"/>
              </a:solidFill>
            </a:rPr>
          </a:br>
          <a:r>
            <a:rPr lang="is-IS" sz="1200" kern="1200" dirty="0" smtClean="0">
              <a:solidFill>
                <a:schemeClr val="tx1"/>
              </a:solidFill>
            </a:rPr>
            <a:t> </a:t>
          </a:r>
          <a:endParaRPr lang="is-IS" sz="1200" kern="1200" dirty="0">
            <a:solidFill>
              <a:schemeClr val="tx1"/>
            </a:solidFill>
          </a:endParaRPr>
        </a:p>
      </dsp:txBody>
      <dsp:txXfrm>
        <a:off x="2092007" y="2541823"/>
        <a:ext cx="986778" cy="853678"/>
      </dsp:txXfrm>
    </dsp:sp>
    <dsp:sp modelId="{D1F24FA7-D54D-4344-9386-6727BB160D0C}">
      <dsp:nvSpPr>
        <dsp:cNvPr id="0" name=""/>
        <dsp:cNvSpPr/>
      </dsp:nvSpPr>
      <dsp:spPr>
        <a:xfrm>
          <a:off x="1847406" y="783619"/>
          <a:ext cx="1475980" cy="1276896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>
              <a:solidFill>
                <a:schemeClr val="tx1"/>
              </a:solidFill>
            </a:rPr>
            <a:t>Frístundamiðstöð og opinn leikskóli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dirty="0" smtClean="0">
              <a:solidFill>
                <a:schemeClr val="tx1"/>
              </a:solidFill>
            </a:rPr>
            <a:t>Miðberg</a:t>
          </a:r>
          <a:endParaRPr lang="is-IS" sz="1200" kern="1200" dirty="0">
            <a:solidFill>
              <a:schemeClr val="tx1"/>
            </a:solidFill>
          </a:endParaRPr>
        </a:p>
      </dsp:txBody>
      <dsp:txXfrm>
        <a:off x="2092007" y="995228"/>
        <a:ext cx="986778" cy="853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C2B86-A11C-424D-9A1F-A94E86F16E07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E155A-663D-43B1-81D6-3942F6C4B39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8225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38C65-D8AC-4263-9BD0-B8EF583D36D5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8934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EEC0-19B0-49BE-BB3E-A48DBAB935E8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DDF-DC41-4B46-AE09-E063422BC9B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5689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EEC0-19B0-49BE-BB3E-A48DBAB935E8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DDF-DC41-4B46-AE09-E063422BC9B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8925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EEC0-19B0-49BE-BB3E-A48DBAB935E8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DDF-DC41-4B46-AE09-E063422BC9B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6671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EEC0-19B0-49BE-BB3E-A48DBAB935E8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DDF-DC41-4B46-AE09-E063422BC9B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8276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EEC0-19B0-49BE-BB3E-A48DBAB935E8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DDF-DC41-4B46-AE09-E063422BC9B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3864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EEC0-19B0-49BE-BB3E-A48DBAB935E8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DDF-DC41-4B46-AE09-E063422BC9B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650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EEC0-19B0-49BE-BB3E-A48DBAB935E8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DDF-DC41-4B46-AE09-E063422BC9B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696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EEC0-19B0-49BE-BB3E-A48DBAB935E8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DDF-DC41-4B46-AE09-E063422BC9B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9026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EEC0-19B0-49BE-BB3E-A48DBAB935E8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DDF-DC41-4B46-AE09-E063422BC9B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7514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EEC0-19B0-49BE-BB3E-A48DBAB935E8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DDF-DC41-4B46-AE09-E063422BC9B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9618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EEC0-19B0-49BE-BB3E-A48DBAB935E8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DDF-DC41-4B46-AE09-E063422BC9B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5653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AEEC0-19B0-49BE-BB3E-A48DBAB935E8}" type="datetimeFigureOut">
              <a:rPr lang="is-IS" smtClean="0"/>
              <a:t>3.3.2014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82DDF-DC41-4B46-AE09-E063422BC9B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4755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628" y="0"/>
            <a:ext cx="7669372" cy="6857999"/>
          </a:xfrm>
          <a:prstGeom prst="rect">
            <a:avLst/>
          </a:prstGeo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661248"/>
            <a:ext cx="3816424" cy="134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6184823"/>
            <a:ext cx="1474628" cy="673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4102100"/>
            <a:ext cx="26987" cy="4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1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Mat á árangri </a:t>
            </a:r>
            <a:endParaRPr lang="is-I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47664" y="1556793"/>
            <a:ext cx="7416824" cy="4392488"/>
          </a:xfrm>
        </p:spPr>
        <p:txBody>
          <a:bodyPr>
            <a:normAutofit fontScale="92500" lnSpcReduction="10000"/>
          </a:bodyPr>
          <a:lstStyle/>
          <a:p>
            <a:r>
              <a:rPr lang="is-IS" dirty="0" smtClean="0"/>
              <a:t>Mat á fyrra námi og Raunfærnimat verður skráð í INNU – þar </a:t>
            </a:r>
            <a:r>
              <a:rPr lang="is-IS" dirty="0"/>
              <a:t>e</a:t>
            </a:r>
            <a:r>
              <a:rPr lang="is-IS" dirty="0" smtClean="0"/>
              <a:t>r m.a. hægt að fylgjast með námsframvindu þátttakenda </a:t>
            </a:r>
          </a:p>
          <a:p>
            <a:r>
              <a:rPr lang="is-IS" dirty="0" smtClean="0"/>
              <a:t>Fjöldi skráninga í opin námskeið</a:t>
            </a:r>
          </a:p>
          <a:p>
            <a:r>
              <a:rPr lang="is-IS" dirty="0" smtClean="0"/>
              <a:t>Fjöldi íslenskunámskeiða og árangur þátt-takenda í þeim</a:t>
            </a:r>
          </a:p>
          <a:p>
            <a:r>
              <a:rPr lang="is-IS" dirty="0" smtClean="0"/>
              <a:t>Viðtöl og kannanir meðal þátttakenda</a:t>
            </a:r>
          </a:p>
          <a:p>
            <a:r>
              <a:rPr lang="is-IS" dirty="0" smtClean="0"/>
              <a:t>Fjöldi þátttakenda í lengri </a:t>
            </a:r>
            <a:r>
              <a:rPr lang="is-IS" dirty="0"/>
              <a:t>námsbrautum og </a:t>
            </a:r>
            <a:r>
              <a:rPr lang="is-IS" dirty="0" smtClean="0"/>
              <a:t>námsárangur þeirra</a:t>
            </a:r>
          </a:p>
          <a:p>
            <a:endParaRPr lang="is-IS" dirty="0" smtClean="0"/>
          </a:p>
          <a:p>
            <a:endParaRPr lang="is-IS" dirty="0" smtClean="0"/>
          </a:p>
        </p:txBody>
      </p:sp>
      <p:pic>
        <p:nvPicPr>
          <p:cNvPr id="6" name="Picture 2" descr="C:\Users\Stefania\Dropbox\MeNu vinnuplass\Logo og utlit\MeNu\BANNER - footer _blár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65304"/>
            <a:ext cx="9158519" cy="72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49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Verkferli - áfangar</a:t>
            </a:r>
            <a:endParaRPr lang="is-IS" dirty="0"/>
          </a:p>
        </p:txBody>
      </p:sp>
      <p:sp>
        <p:nvSpPr>
          <p:cNvPr id="4" name="Rectangle 3"/>
          <p:cNvSpPr/>
          <p:nvPr/>
        </p:nvSpPr>
        <p:spPr>
          <a:xfrm>
            <a:off x="1506082" y="3068960"/>
            <a:ext cx="71703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b="1" dirty="0" smtClean="0"/>
              <a:t>Verkefnið skiptist í </a:t>
            </a:r>
            <a:r>
              <a:rPr lang="is-IS" b="1" dirty="0"/>
              <a:t>fjögur 6 mánaða </a:t>
            </a:r>
            <a:r>
              <a:rPr lang="is-IS" b="1" dirty="0" smtClean="0"/>
              <a:t>tímabil. Þau eru:</a:t>
            </a:r>
            <a:endParaRPr lang="is-IS" dirty="0"/>
          </a:p>
          <a:p>
            <a:pPr marL="342900" lvl="0" indent="-342900">
              <a:buFont typeface="+mj-lt"/>
              <a:buAutoNum type="arabicPeriod"/>
            </a:pPr>
            <a:r>
              <a:rPr lang="is-IS" i="1" dirty="0" smtClean="0"/>
              <a:t>Undirbúningur;  </a:t>
            </a:r>
            <a:r>
              <a:rPr lang="is-IS" dirty="0" smtClean="0"/>
              <a:t>þarfagreining</a:t>
            </a:r>
            <a:r>
              <a:rPr lang="is-IS" dirty="0"/>
              <a:t>, verk- og kostnaðaráætlun.  </a:t>
            </a:r>
            <a:endParaRPr lang="is-IS" dirty="0" smtClean="0"/>
          </a:p>
          <a:p>
            <a:pPr lvl="0"/>
            <a:r>
              <a:rPr lang="is-IS" dirty="0" smtClean="0"/>
              <a:t>       Sept</a:t>
            </a:r>
            <a:r>
              <a:rPr lang="is-IS" dirty="0"/>
              <a:t>. </a:t>
            </a:r>
            <a:r>
              <a:rPr lang="is-IS" dirty="0" smtClean="0"/>
              <a:t>2013 - </a:t>
            </a:r>
            <a:r>
              <a:rPr lang="is-IS" dirty="0"/>
              <a:t>feb. </a:t>
            </a:r>
            <a:r>
              <a:rPr lang="is-IS" dirty="0" smtClean="0"/>
              <a:t>2014 </a:t>
            </a:r>
            <a:endParaRPr lang="is-IS" dirty="0"/>
          </a:p>
          <a:p>
            <a:pPr marL="342900" lvl="0" indent="-342900">
              <a:buFont typeface="+mj-lt"/>
              <a:buAutoNum type="arabicPeriod"/>
            </a:pPr>
            <a:r>
              <a:rPr lang="is-IS" i="1" dirty="0" smtClean="0"/>
              <a:t>Markaðssetning;</a:t>
            </a:r>
            <a:r>
              <a:rPr lang="is-IS" dirty="0" smtClean="0"/>
              <a:t>  þróun </a:t>
            </a:r>
            <a:r>
              <a:rPr lang="is-IS" dirty="0"/>
              <a:t>og </a:t>
            </a:r>
            <a:r>
              <a:rPr lang="is-IS" dirty="0" smtClean="0"/>
              <a:t>prófun </a:t>
            </a:r>
            <a:r>
              <a:rPr lang="is-IS" dirty="0"/>
              <a:t>aðferða, tilraunir með ráðgjöf og </a:t>
            </a:r>
            <a:r>
              <a:rPr lang="is-IS" dirty="0" smtClean="0"/>
              <a:t>nám. </a:t>
            </a:r>
            <a:r>
              <a:rPr lang="is-IS" dirty="0"/>
              <a:t>M</a:t>
            </a:r>
            <a:r>
              <a:rPr lang="is-IS" dirty="0" smtClean="0"/>
              <a:t>ars 2014 - </a:t>
            </a:r>
            <a:r>
              <a:rPr lang="is-IS" dirty="0"/>
              <a:t>ág. </a:t>
            </a:r>
            <a:r>
              <a:rPr lang="is-IS" dirty="0" smtClean="0"/>
              <a:t>2014</a:t>
            </a:r>
            <a:endParaRPr lang="is-IS" dirty="0"/>
          </a:p>
          <a:p>
            <a:pPr marL="342900" lvl="0" indent="-342900">
              <a:buFont typeface="+mj-lt"/>
              <a:buAutoNum type="arabicPeriod"/>
            </a:pPr>
            <a:r>
              <a:rPr lang="is-IS" i="1" dirty="0"/>
              <a:t>Aðlögun og </a:t>
            </a:r>
            <a:r>
              <a:rPr lang="is-IS" i="1" dirty="0" smtClean="0"/>
              <a:t>samþætting;</a:t>
            </a:r>
            <a:r>
              <a:rPr lang="is-IS" dirty="0" smtClean="0"/>
              <a:t>  þróun </a:t>
            </a:r>
            <a:r>
              <a:rPr lang="is-IS" dirty="0"/>
              <a:t>og betrumbætur innan núverandi kerfa. </a:t>
            </a:r>
            <a:r>
              <a:rPr lang="is-IS" dirty="0" smtClean="0"/>
              <a:t>Sept</a:t>
            </a:r>
            <a:r>
              <a:rPr lang="is-IS" dirty="0"/>
              <a:t>. </a:t>
            </a:r>
            <a:r>
              <a:rPr lang="is-IS" dirty="0" smtClean="0"/>
              <a:t>2014 - feb</a:t>
            </a:r>
            <a:r>
              <a:rPr lang="is-IS" dirty="0"/>
              <a:t>. </a:t>
            </a:r>
            <a:r>
              <a:rPr lang="is-IS" dirty="0" smtClean="0"/>
              <a:t>2015</a:t>
            </a:r>
            <a:endParaRPr lang="is-IS" dirty="0"/>
          </a:p>
          <a:p>
            <a:pPr marL="342900" lvl="0" indent="-342900">
              <a:buFont typeface="+mj-lt"/>
              <a:buAutoNum type="arabicPeriod"/>
            </a:pPr>
            <a:r>
              <a:rPr lang="is-IS" i="1" dirty="0"/>
              <a:t>Þekkingaryfirfærsla og heildarmat </a:t>
            </a:r>
            <a:r>
              <a:rPr lang="is-IS" dirty="0"/>
              <a:t>á </a:t>
            </a:r>
            <a:r>
              <a:rPr lang="is-IS" dirty="0" smtClean="0"/>
              <a:t>árangri;  hagnýtingaráætlun</a:t>
            </a:r>
            <a:r>
              <a:rPr lang="is-IS" dirty="0"/>
              <a:t>.  </a:t>
            </a:r>
          </a:p>
          <a:p>
            <a:pPr lvl="0"/>
            <a:r>
              <a:rPr lang="is-IS" dirty="0"/>
              <a:t> </a:t>
            </a:r>
            <a:r>
              <a:rPr lang="is-IS" dirty="0" smtClean="0"/>
              <a:t>      Mars 2015 - </a:t>
            </a:r>
            <a:r>
              <a:rPr lang="is-IS" dirty="0"/>
              <a:t>ág. </a:t>
            </a:r>
            <a:r>
              <a:rPr lang="is-IS" dirty="0" smtClean="0"/>
              <a:t>2015</a:t>
            </a:r>
            <a:r>
              <a:rPr lang="is-IS" dirty="0"/>
              <a:t/>
            </a:r>
            <a:br>
              <a:rPr lang="is-IS" dirty="0"/>
            </a:br>
            <a:endParaRPr lang="is-I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082" y="1196752"/>
            <a:ext cx="7530413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Stefania\Dropbox\MeNu vinnuplass\Logo og utlit\MeNu\BANNER - footer _blár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65304"/>
            <a:ext cx="9158519" cy="72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1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Brottfallshópur 18-25 ára</a:t>
            </a:r>
            <a:endParaRPr lang="is-I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is-IS" dirty="0" smtClean="0"/>
              <a:t>Námskraftur þrjú 8 vikna námskeið (4 einingar, íslenska, stærðfræði, námstækni </a:t>
            </a:r>
            <a:r>
              <a:rPr lang="is-IS" dirty="0" err="1" smtClean="0"/>
              <a:t>ofl</a:t>
            </a:r>
            <a:r>
              <a:rPr lang="is-IS" dirty="0" smtClean="0"/>
              <a:t>. ) </a:t>
            </a:r>
          </a:p>
          <a:p>
            <a:r>
              <a:rPr lang="is-IS" dirty="0" smtClean="0"/>
              <a:t>Brotthvarfshópur FB 18-25 ára </a:t>
            </a:r>
            <a:r>
              <a:rPr lang="is-IS" dirty="0" smtClean="0"/>
              <a:t> </a:t>
            </a:r>
            <a:r>
              <a:rPr lang="is-IS" dirty="0" smtClean="0"/>
              <a:t>greining og stuðningur  </a:t>
            </a:r>
          </a:p>
          <a:p>
            <a:r>
              <a:rPr lang="is-IS" dirty="0" smtClean="0"/>
              <a:t>Þjónusta Menntun núna í boði, stuðningskennsla og ráðgjöf </a:t>
            </a:r>
          </a:p>
          <a:p>
            <a:endParaRPr lang="is-IS" dirty="0"/>
          </a:p>
        </p:txBody>
      </p:sp>
      <p:sp>
        <p:nvSpPr>
          <p:cNvPr id="6" name="Rectangle 5"/>
          <p:cNvSpPr/>
          <p:nvPr/>
        </p:nvSpPr>
        <p:spPr>
          <a:xfrm>
            <a:off x="107504" y="6237312"/>
            <a:ext cx="1440160" cy="620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pic>
        <p:nvPicPr>
          <p:cNvPr id="8" name="Picture 2" descr="C:\Users\Stefania\Dropbox\MeNu vinnuplass\Logo og utlit\MeNu\BANNER - footer _blár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65304"/>
            <a:ext cx="9158519" cy="72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9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21488" cy="1143000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Samstarfsaðilar – verkefnisstjórn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268760"/>
            <a:ext cx="7571184" cy="4525963"/>
          </a:xfrm>
        </p:spPr>
        <p:txBody>
          <a:bodyPr>
            <a:normAutofit fontScale="70000" lnSpcReduction="20000"/>
          </a:bodyPr>
          <a:lstStyle/>
          <a:p>
            <a:r>
              <a:rPr lang="is-IS" b="1" dirty="0" smtClean="0"/>
              <a:t>Breiðholt</a:t>
            </a:r>
            <a:r>
              <a:rPr lang="is-IS" dirty="0" smtClean="0"/>
              <a:t>: Óskar </a:t>
            </a:r>
            <a:r>
              <a:rPr lang="is-IS" dirty="0"/>
              <a:t>Dýrmundur </a:t>
            </a:r>
            <a:r>
              <a:rPr lang="is-IS" dirty="0" smtClean="0"/>
              <a:t>Ólafsson, </a:t>
            </a:r>
            <a:r>
              <a:rPr lang="is-IS" dirty="0"/>
              <a:t>hverfisstjóri, </a:t>
            </a:r>
            <a:r>
              <a:rPr lang="is-IS" dirty="0" smtClean="0"/>
              <a:t>formaður </a:t>
            </a:r>
            <a:endParaRPr lang="is-IS" dirty="0"/>
          </a:p>
          <a:p>
            <a:r>
              <a:rPr lang="is-IS" b="1" dirty="0" smtClean="0"/>
              <a:t>Efling</a:t>
            </a:r>
            <a:r>
              <a:rPr lang="is-IS" dirty="0" smtClean="0"/>
              <a:t>: Atli </a:t>
            </a:r>
            <a:r>
              <a:rPr lang="is-IS" dirty="0"/>
              <a:t>Lýðsson, </a:t>
            </a:r>
            <a:r>
              <a:rPr lang="is-IS" dirty="0" smtClean="0"/>
              <a:t>fræðslustjóri  </a:t>
            </a:r>
            <a:endParaRPr lang="is-IS" dirty="0"/>
          </a:p>
          <a:p>
            <a:r>
              <a:rPr lang="is-IS" b="1" dirty="0" smtClean="0"/>
              <a:t>HR: </a:t>
            </a:r>
            <a:r>
              <a:rPr lang="is-IS" dirty="0" smtClean="0"/>
              <a:t>Björn </a:t>
            </a:r>
            <a:r>
              <a:rPr lang="is-IS" dirty="0"/>
              <a:t>Þór Jónsson, forseti </a:t>
            </a:r>
            <a:r>
              <a:rPr lang="is-IS" dirty="0" smtClean="0"/>
              <a:t>tölvunarfræðideildar</a:t>
            </a:r>
            <a:endParaRPr lang="is-IS" dirty="0"/>
          </a:p>
          <a:p>
            <a:r>
              <a:rPr lang="is-IS" b="1" dirty="0" smtClean="0"/>
              <a:t>FB: </a:t>
            </a:r>
            <a:r>
              <a:rPr lang="is-IS" dirty="0" smtClean="0"/>
              <a:t>Guðrún </a:t>
            </a:r>
            <a:r>
              <a:rPr lang="is-IS" dirty="0"/>
              <a:t>Hrefna Guðmundsdóttir, </a:t>
            </a:r>
            <a:r>
              <a:rPr lang="is-IS" dirty="0" smtClean="0"/>
              <a:t>skólameistari</a:t>
            </a:r>
            <a:endParaRPr lang="is-IS" dirty="0"/>
          </a:p>
          <a:p>
            <a:r>
              <a:rPr lang="is-IS" b="1" dirty="0" smtClean="0"/>
              <a:t>Mímir: </a:t>
            </a:r>
            <a:r>
              <a:rPr lang="is-IS" dirty="0" smtClean="0"/>
              <a:t>Hulda </a:t>
            </a:r>
            <a:r>
              <a:rPr lang="is-IS" dirty="0"/>
              <a:t>Ólafsdóttir, </a:t>
            </a:r>
            <a:r>
              <a:rPr lang="is-IS" dirty="0" smtClean="0"/>
              <a:t>framkvæmdastjóri</a:t>
            </a:r>
            <a:endParaRPr lang="is-IS" dirty="0"/>
          </a:p>
          <a:p>
            <a:r>
              <a:rPr lang="is-IS" b="1" dirty="0" smtClean="0"/>
              <a:t>IÐAN: </a:t>
            </a:r>
            <a:r>
              <a:rPr lang="is-IS" dirty="0" smtClean="0"/>
              <a:t>Hildur </a:t>
            </a:r>
            <a:r>
              <a:rPr lang="is-IS" dirty="0"/>
              <a:t>Elín Vignir, </a:t>
            </a:r>
            <a:r>
              <a:rPr lang="is-IS" dirty="0" smtClean="0"/>
              <a:t>framkvæmdastjóri</a:t>
            </a:r>
            <a:endParaRPr lang="is-IS" dirty="0"/>
          </a:p>
          <a:p>
            <a:r>
              <a:rPr lang="is-IS" b="1" dirty="0" smtClean="0"/>
              <a:t>Tækniskólinn: </a:t>
            </a:r>
            <a:r>
              <a:rPr lang="is-IS" dirty="0" smtClean="0"/>
              <a:t>Jón </a:t>
            </a:r>
            <a:r>
              <a:rPr lang="is-IS" dirty="0"/>
              <a:t>B. Stefánsson, </a:t>
            </a:r>
            <a:r>
              <a:rPr lang="is-IS" dirty="0" smtClean="0"/>
              <a:t>skólameistari </a:t>
            </a:r>
            <a:endParaRPr lang="is-IS" dirty="0"/>
          </a:p>
          <a:p>
            <a:r>
              <a:rPr lang="is-IS" b="1" dirty="0" smtClean="0"/>
              <a:t>SI: </a:t>
            </a:r>
            <a:r>
              <a:rPr lang="is-IS" dirty="0" smtClean="0"/>
              <a:t>Katrín </a:t>
            </a:r>
            <a:r>
              <a:rPr lang="is-IS" dirty="0"/>
              <a:t>Dóra Þorsteinsdóttir, </a:t>
            </a:r>
            <a:r>
              <a:rPr lang="is-IS" dirty="0" smtClean="0"/>
              <a:t>forstöðumaður</a:t>
            </a:r>
            <a:endParaRPr lang="is-IS" dirty="0"/>
          </a:p>
          <a:p>
            <a:r>
              <a:rPr lang="is-IS" b="1" dirty="0" smtClean="0"/>
              <a:t>SAF: </a:t>
            </a:r>
            <a:r>
              <a:rPr lang="is-IS" dirty="0" smtClean="0"/>
              <a:t>María </a:t>
            </a:r>
            <a:r>
              <a:rPr lang="is-IS" dirty="0"/>
              <a:t>Guðmundsdóttir, upplýsinga- og </a:t>
            </a:r>
            <a:r>
              <a:rPr lang="is-IS" dirty="0" smtClean="0"/>
              <a:t>fræðslufulltrúi  </a:t>
            </a:r>
            <a:endParaRPr lang="is-IS" dirty="0"/>
          </a:p>
          <a:p>
            <a:r>
              <a:rPr lang="is-IS" b="1" dirty="0" smtClean="0"/>
              <a:t>VR: </a:t>
            </a:r>
            <a:r>
              <a:rPr lang="is-IS" dirty="0" smtClean="0"/>
              <a:t>Sólveig </a:t>
            </a:r>
            <a:r>
              <a:rPr lang="is-IS" dirty="0"/>
              <a:t>Lilja Snæbjörnsdóttir, fagstjóri </a:t>
            </a:r>
            <a:r>
              <a:rPr lang="is-IS" dirty="0" smtClean="0"/>
              <a:t>starfsmenntamála</a:t>
            </a:r>
            <a:endParaRPr lang="is-IS" dirty="0"/>
          </a:p>
          <a:p>
            <a:pPr marL="0" indent="0">
              <a:buNone/>
            </a:pPr>
            <a:endParaRPr lang="is-IS" dirty="0"/>
          </a:p>
        </p:txBody>
      </p:sp>
      <p:pic>
        <p:nvPicPr>
          <p:cNvPr id="5" name="Picture 2" descr="C:\Users\Stefania\Dropbox\MeNu vinnuplass\Logo og utlit\MeNu\BANNER - footer _blár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65303"/>
            <a:ext cx="9158519" cy="72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0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Markmið Menntunar núna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5" y="1556792"/>
            <a:ext cx="7637677" cy="4525963"/>
          </a:xfrm>
        </p:spPr>
        <p:txBody>
          <a:bodyPr>
            <a:normAutofit/>
          </a:bodyPr>
          <a:lstStyle/>
          <a:p>
            <a:r>
              <a:rPr lang="is-IS" dirty="0"/>
              <a:t>Markmið verkefnisins er að efla menntun í </a:t>
            </a:r>
            <a:r>
              <a:rPr lang="is-IS" dirty="0" smtClean="0"/>
              <a:t>Breiðholti, og </a:t>
            </a:r>
            <a:r>
              <a:rPr lang="is-IS" dirty="0"/>
              <a:t>sérstaklega menntun þeirra sem eru á aldrinum </a:t>
            </a:r>
            <a:r>
              <a:rPr lang="is-IS" dirty="0" smtClean="0"/>
              <a:t>18-54 ára og hættu </a:t>
            </a:r>
            <a:r>
              <a:rPr lang="is-IS" dirty="0"/>
              <a:t>skólagöngu eftir </a:t>
            </a:r>
            <a:r>
              <a:rPr lang="is-IS" dirty="0" smtClean="0"/>
              <a:t>skyldunám. </a:t>
            </a:r>
          </a:p>
          <a:p>
            <a:r>
              <a:rPr lang="is-IS" dirty="0" smtClean="0"/>
              <a:t>Auk </a:t>
            </a:r>
            <a:r>
              <a:rPr lang="is-IS" dirty="0"/>
              <a:t>þess </a:t>
            </a:r>
            <a:r>
              <a:rPr lang="is-IS" dirty="0" smtClean="0"/>
              <a:t>er </a:t>
            </a:r>
            <a:r>
              <a:rPr lang="is-IS" dirty="0"/>
              <a:t>sjónum beint að innflytjendum og námi </a:t>
            </a:r>
            <a:r>
              <a:rPr lang="is-IS" dirty="0" smtClean="0"/>
              <a:t>í íslensku, </a:t>
            </a:r>
            <a:r>
              <a:rPr lang="is-IS" dirty="0"/>
              <a:t>sem forsendu frekara náms, starfsþróunar og aðlögunar að samfélaginu. </a:t>
            </a:r>
          </a:p>
          <a:p>
            <a:endParaRPr lang="is-IS" dirty="0"/>
          </a:p>
        </p:txBody>
      </p:sp>
      <p:pic>
        <p:nvPicPr>
          <p:cNvPr id="5" name="Picture 2" descr="C:\Users\Stefania\Dropbox\MeNu vinnuplass\Logo og utlit\MeNu\BANNER - footer _blár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65303"/>
            <a:ext cx="9158519" cy="72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6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Breiðholtið – tölfræði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600200"/>
            <a:ext cx="7560840" cy="4525963"/>
          </a:xfrm>
        </p:spPr>
        <p:txBody>
          <a:bodyPr>
            <a:normAutofit/>
          </a:bodyPr>
          <a:lstStyle/>
          <a:p>
            <a:r>
              <a:rPr lang="is-IS" sz="2600" dirty="0" smtClean="0"/>
              <a:t>Þar búa 21 </a:t>
            </a:r>
            <a:r>
              <a:rPr lang="is-IS" sz="2600" dirty="0"/>
              <a:t>þúsund manns, </a:t>
            </a:r>
            <a:r>
              <a:rPr lang="is-IS" sz="2600" dirty="0" smtClean="0"/>
              <a:t>sem er 17</a:t>
            </a:r>
            <a:r>
              <a:rPr lang="is-IS" sz="2600" dirty="0"/>
              <a:t>% </a:t>
            </a:r>
            <a:r>
              <a:rPr lang="is-IS" sz="2600" dirty="0" smtClean="0"/>
              <a:t>borgarbúa </a:t>
            </a:r>
          </a:p>
          <a:p>
            <a:r>
              <a:rPr lang="is-IS" sz="2600" dirty="0" smtClean="0"/>
              <a:t>Af þeim eru 3.700 innflytjendur eða 18% íbúa, 25% þeirra búa í Fellahverfi </a:t>
            </a:r>
          </a:p>
          <a:p>
            <a:r>
              <a:rPr lang="is-IS" sz="2600" dirty="0" smtClean="0"/>
              <a:t>Í hverfinu eru 12.800 </a:t>
            </a:r>
            <a:r>
              <a:rPr lang="is-IS" sz="2600" dirty="0"/>
              <a:t>manns á aldrinum </a:t>
            </a:r>
            <a:r>
              <a:rPr lang="is-IS" sz="2600" dirty="0" smtClean="0"/>
              <a:t>18-54 ára, og um 3-4.000 þeirra hafa ekki lokið formlegu námi </a:t>
            </a:r>
          </a:p>
          <a:p>
            <a:r>
              <a:rPr lang="is-IS" sz="2600" dirty="0" smtClean="0"/>
              <a:t>640 atvinnuleitendur, 270 eru án formlegs náms</a:t>
            </a:r>
          </a:p>
          <a:p>
            <a:r>
              <a:rPr lang="is-IS" sz="2600" dirty="0" smtClean="0"/>
              <a:t>215 starfsmanna Reykjavíkur í Breiðholti, eða </a:t>
            </a:r>
            <a:r>
              <a:rPr lang="is-IS" sz="2600" dirty="0"/>
              <a:t>35</a:t>
            </a:r>
            <a:r>
              <a:rPr lang="is-IS" sz="2600" dirty="0" smtClean="0"/>
              <a:t>%, hafa ekki lokið formlegu námi</a:t>
            </a:r>
          </a:p>
          <a:p>
            <a:r>
              <a:rPr lang="is-IS" sz="2600" dirty="0" smtClean="0"/>
              <a:t>3.128 félagsmenn Eflingar, þar af 1.567 innflytjendur</a:t>
            </a:r>
          </a:p>
        </p:txBody>
      </p:sp>
      <p:pic>
        <p:nvPicPr>
          <p:cNvPr id="5" name="Picture 2" descr="C:\Users\Stefania\Dropbox\MeNu vinnuplass\Logo og utlit\MeNu\BANNER - footer _blár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65304"/>
            <a:ext cx="9158519" cy="72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7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/>
          <a:lstStyle/>
          <a:p>
            <a:r>
              <a:rPr lang="is-IS" dirty="0" smtClean="0"/>
              <a:t>Þarfir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484784"/>
            <a:ext cx="5112568" cy="432048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is-IS" dirty="0" smtClean="0"/>
              <a:t>Vinna einstaklingsmiðað</a:t>
            </a:r>
            <a:endParaRPr lang="is-IS" dirty="0"/>
          </a:p>
          <a:p>
            <a:pPr lvl="0"/>
            <a:r>
              <a:rPr lang="is-IS" dirty="0"/>
              <a:t>Hagnýtt </a:t>
            </a:r>
            <a:r>
              <a:rPr lang="is-IS" dirty="0" smtClean="0"/>
              <a:t>nám og réttindanám </a:t>
            </a:r>
            <a:endParaRPr lang="is-IS" dirty="0"/>
          </a:p>
          <a:p>
            <a:pPr lvl="0"/>
            <a:r>
              <a:rPr lang="is-IS" dirty="0"/>
              <a:t>Breyta þarf kerfi atvinnuleysisbóta og </a:t>
            </a:r>
            <a:r>
              <a:rPr lang="is-IS" dirty="0" smtClean="0"/>
              <a:t>fjárhagsstuðnings</a:t>
            </a:r>
          </a:p>
          <a:p>
            <a:pPr lvl="0"/>
            <a:r>
              <a:rPr lang="is-IS" dirty="0" smtClean="0"/>
              <a:t>Kveikja áhuga á námi og </a:t>
            </a:r>
            <a:r>
              <a:rPr lang="is-IS" dirty="0"/>
              <a:t>vinna með </a:t>
            </a:r>
            <a:r>
              <a:rPr lang="is-IS" dirty="0" smtClean="0"/>
              <a:t>markmiðasetningu </a:t>
            </a:r>
            <a:endParaRPr lang="is-IS" dirty="0"/>
          </a:p>
          <a:p>
            <a:pPr lvl="0"/>
            <a:r>
              <a:rPr lang="is-IS" dirty="0"/>
              <a:t>Skilgreina þarf aðlögunarferli fyrir </a:t>
            </a:r>
            <a:r>
              <a:rPr lang="is-IS" dirty="0" smtClean="0"/>
              <a:t>innflytjendur með íslenskukennslu</a:t>
            </a:r>
            <a:r>
              <a:rPr lang="is-IS" dirty="0"/>
              <a:t>, samfélagsfræðslu og </a:t>
            </a:r>
            <a:r>
              <a:rPr lang="is-IS" dirty="0" smtClean="0"/>
              <a:t>ráðgjöf </a:t>
            </a:r>
            <a:endParaRPr lang="is-IS" dirty="0"/>
          </a:p>
          <a:p>
            <a:pPr lvl="0"/>
            <a:r>
              <a:rPr lang="is-IS" dirty="0"/>
              <a:t>Mat á </a:t>
            </a:r>
            <a:r>
              <a:rPr lang="is-IS" dirty="0" smtClean="0"/>
              <a:t>fyrra námi </a:t>
            </a:r>
            <a:r>
              <a:rPr lang="is-IS" dirty="0"/>
              <a:t>og </a:t>
            </a:r>
            <a:r>
              <a:rPr lang="is-IS" dirty="0" smtClean="0"/>
              <a:t>áunninni færni </a:t>
            </a:r>
            <a:r>
              <a:rPr lang="is-IS" dirty="0"/>
              <a:t>er </a:t>
            </a:r>
            <a:r>
              <a:rPr lang="is-IS" dirty="0" smtClean="0"/>
              <a:t>lykilatriði</a:t>
            </a:r>
            <a:endParaRPr lang="is-IS" dirty="0"/>
          </a:p>
        </p:txBody>
      </p:sp>
      <p:sp>
        <p:nvSpPr>
          <p:cNvPr id="4" name="TextBox 3"/>
          <p:cNvSpPr txBox="1"/>
          <p:nvPr/>
        </p:nvSpPr>
        <p:spPr>
          <a:xfrm>
            <a:off x="6686205" y="0"/>
            <a:ext cx="244827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 dirty="0" smtClean="0">
                <a:solidFill>
                  <a:schemeClr val="accent3">
                    <a:lumMod val="75000"/>
                  </a:schemeClr>
                </a:solidFill>
              </a:rPr>
              <a:t>Úr rýnihópum:</a:t>
            </a:r>
            <a:br>
              <a:rPr lang="is-IS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is-I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is-IS" sz="1600" dirty="0" smtClean="0">
                <a:solidFill>
                  <a:schemeClr val="accent3">
                    <a:lumMod val="75000"/>
                  </a:schemeClr>
                </a:solidFill>
              </a:rPr>
              <a:t>„</a:t>
            </a:r>
            <a:r>
              <a:rPr lang="is-IS" sz="1600" dirty="0">
                <a:solidFill>
                  <a:schemeClr val="accent3">
                    <a:lumMod val="75000"/>
                  </a:schemeClr>
                </a:solidFill>
              </a:rPr>
              <a:t>er ekki hægt að taka allskonar verkefni  ... Í </a:t>
            </a:r>
            <a:r>
              <a:rPr lang="is-IS" sz="1600" dirty="0" smtClean="0">
                <a:solidFill>
                  <a:schemeClr val="accent3">
                    <a:lumMod val="75000"/>
                  </a:schemeClr>
                </a:solidFill>
              </a:rPr>
              <a:t>staðinn </a:t>
            </a:r>
            <a:r>
              <a:rPr lang="is-IS" sz="1600" dirty="0">
                <a:solidFill>
                  <a:schemeClr val="accent3">
                    <a:lumMod val="75000"/>
                  </a:schemeClr>
                </a:solidFill>
              </a:rPr>
              <a:t>fyrir að láta alla hópana fara í gegnum það sama.. . Ég held að það sé ekki hægt að finna eina lausn fyrir alla“ </a:t>
            </a:r>
            <a:r>
              <a:rPr lang="is-IS" sz="1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is-IS" sz="16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is-IS" sz="16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is-IS" sz="1600" dirty="0">
                <a:solidFill>
                  <a:schemeClr val="accent3">
                    <a:lumMod val="75000"/>
                  </a:schemeClr>
                </a:solidFill>
              </a:rPr>
              <a:t>„...ég hef ekki sama stuðningsnet og flestir... ef ég missi framfærsluna þá bý ég bókstaflega á götunni</a:t>
            </a:r>
            <a:r>
              <a:rPr lang="is-IS" sz="1600" dirty="0" smtClean="0">
                <a:solidFill>
                  <a:schemeClr val="accent3">
                    <a:lumMod val="75000"/>
                  </a:schemeClr>
                </a:solidFill>
              </a:rPr>
              <a:t>..“</a:t>
            </a:r>
            <a:br>
              <a:rPr lang="is-IS" sz="16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is-IS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is-IS" sz="1600" dirty="0" smtClean="0">
                <a:solidFill>
                  <a:schemeClr val="accent3">
                    <a:lumMod val="75000"/>
                  </a:schemeClr>
                </a:solidFill>
              </a:rPr>
              <a:t>„... </a:t>
            </a:r>
            <a:r>
              <a:rPr lang="is-IS" sz="1600" dirty="0">
                <a:solidFill>
                  <a:schemeClr val="accent3">
                    <a:lumMod val="75000"/>
                  </a:schemeClr>
                </a:solidFill>
              </a:rPr>
              <a:t>ég vil bara fá menn eða </a:t>
            </a:r>
            <a:r>
              <a:rPr lang="is-IS" sz="1600" dirty="0" smtClean="0">
                <a:solidFill>
                  <a:schemeClr val="accent3">
                    <a:lumMod val="75000"/>
                  </a:schemeClr>
                </a:solidFill>
              </a:rPr>
              <a:t>stráka... </a:t>
            </a:r>
            <a:r>
              <a:rPr lang="is-IS" sz="1600" dirty="0">
                <a:solidFill>
                  <a:schemeClr val="accent3">
                    <a:lumMod val="75000"/>
                  </a:schemeClr>
                </a:solidFill>
              </a:rPr>
              <a:t>sem </a:t>
            </a:r>
            <a:r>
              <a:rPr lang="is-IS" sz="1600" dirty="0" smtClean="0">
                <a:solidFill>
                  <a:schemeClr val="accent3">
                    <a:lumMod val="75000"/>
                  </a:schemeClr>
                </a:solidFill>
              </a:rPr>
              <a:t>eru.. menntaðir .. en </a:t>
            </a:r>
            <a:r>
              <a:rPr lang="is-IS" sz="1600" dirty="0">
                <a:solidFill>
                  <a:schemeClr val="accent3">
                    <a:lumMod val="75000"/>
                  </a:schemeClr>
                </a:solidFill>
              </a:rPr>
              <a:t>þeir þurfa </a:t>
            </a:r>
            <a:r>
              <a:rPr lang="is-IS" sz="1600" dirty="0" smtClean="0">
                <a:solidFill>
                  <a:schemeClr val="accent3">
                    <a:lumMod val="75000"/>
                  </a:schemeClr>
                </a:solidFill>
              </a:rPr>
              <a:t>að... </a:t>
            </a:r>
            <a:r>
              <a:rPr lang="is-IS" sz="1600" dirty="0">
                <a:solidFill>
                  <a:schemeClr val="accent3">
                    <a:lumMod val="75000"/>
                  </a:schemeClr>
                </a:solidFill>
              </a:rPr>
              <a:t>klára verkefnin ... </a:t>
            </a:r>
            <a:r>
              <a:rPr lang="is-IS" sz="1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s-IS" sz="1600" dirty="0">
                <a:solidFill>
                  <a:schemeClr val="accent3">
                    <a:lumMod val="75000"/>
                  </a:schemeClr>
                </a:solidFill>
              </a:rPr>
              <a:t>ég myndi ekki ráða mig... </a:t>
            </a:r>
            <a:r>
              <a:rPr lang="is-IS" sz="1600" dirty="0" smtClean="0">
                <a:solidFill>
                  <a:schemeClr val="accent3">
                    <a:lumMod val="75000"/>
                  </a:schemeClr>
                </a:solidFill>
              </a:rPr>
              <a:t>því miður“ </a:t>
            </a:r>
            <a:endParaRPr lang="is-IS" sz="1600" dirty="0"/>
          </a:p>
        </p:txBody>
      </p:sp>
      <p:pic>
        <p:nvPicPr>
          <p:cNvPr id="6" name="Picture 2" descr="C:\Users\Stefania\Dropbox\MeNu vinnuplass\Logo og utlit\MeNu\BANNER - footer _blár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65304"/>
            <a:ext cx="9158519" cy="72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57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Nýnæmi – tilraun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412777"/>
            <a:ext cx="7416824" cy="44644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s-IS" dirty="0" smtClean="0"/>
              <a:t>þjónusta </a:t>
            </a:r>
            <a:r>
              <a:rPr lang="is-IS" dirty="0"/>
              <a:t>og úrræði </a:t>
            </a:r>
            <a:r>
              <a:rPr lang="is-IS" dirty="0" smtClean="0"/>
              <a:t>eru í nærsamfélagi - hverfisnálgun</a:t>
            </a:r>
            <a:endParaRPr lang="is-IS" dirty="0"/>
          </a:p>
          <a:p>
            <a:pPr lvl="0"/>
            <a:r>
              <a:rPr lang="is-IS" dirty="0" smtClean="0"/>
              <a:t>Samstarf við samtök/samfélög innflytjenda</a:t>
            </a:r>
          </a:p>
          <a:p>
            <a:pPr lvl="0"/>
            <a:r>
              <a:rPr lang="is-IS" dirty="0" smtClean="0"/>
              <a:t>Starfskynningar og starfsþjálfun í fyrir-tækjum og stofnunum</a:t>
            </a:r>
          </a:p>
          <a:p>
            <a:pPr lvl="0"/>
            <a:r>
              <a:rPr lang="is-IS" dirty="0" smtClean="0"/>
              <a:t>Samstarfsvettvangurinn gerir tilraunir með ný úrræði og meira samstarf  </a:t>
            </a:r>
          </a:p>
          <a:p>
            <a:pPr lvl="0"/>
            <a:r>
              <a:rPr lang="is-IS" dirty="0" smtClean="0"/>
              <a:t>Stuðningur og hvatning sveitarfélags við starfsfólk og íbúa</a:t>
            </a:r>
            <a:endParaRPr lang="is-IS" dirty="0"/>
          </a:p>
        </p:txBody>
      </p:sp>
      <p:pic>
        <p:nvPicPr>
          <p:cNvPr id="5" name="Picture 2" descr="C:\Users\Stefania\Dropbox\MeNu vinnuplass\Logo og utlit\MeNu\BANNER - footer _blár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65304"/>
            <a:ext cx="9158519" cy="72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5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787" y="260648"/>
            <a:ext cx="7200800" cy="1143000"/>
          </a:xfrm>
        </p:spPr>
        <p:txBody>
          <a:bodyPr>
            <a:noAutofit/>
          </a:bodyPr>
          <a:lstStyle/>
          <a:p>
            <a:r>
              <a:rPr lang="is-IS" dirty="0" smtClean="0"/>
              <a:t>Menntun Núna í Breiðholti</a:t>
            </a:r>
            <a:endParaRPr lang="is-I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564115"/>
              </p:ext>
            </p:extLst>
          </p:nvPr>
        </p:nvGraphicFramePr>
        <p:xfrm>
          <a:off x="1228536" y="1268760"/>
          <a:ext cx="788436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Stefania\Dropbox\MeNu vinnuplass\Logo og utlit\MeNu\BANNER - footer _blár 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65304"/>
            <a:ext cx="9158519" cy="72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27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Þekkingaryfirfærsla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1"/>
            <a:ext cx="7344816" cy="4277071"/>
          </a:xfrm>
        </p:spPr>
        <p:txBody>
          <a:bodyPr/>
          <a:lstStyle/>
          <a:p>
            <a:pPr marL="0" indent="0">
              <a:buNone/>
            </a:pPr>
            <a:r>
              <a:rPr lang="is-IS" sz="2800" i="1" dirty="0" smtClean="0"/>
              <a:t>Yfirfærslugildi -</a:t>
            </a:r>
            <a:r>
              <a:rPr lang="is-IS" sz="2800" dirty="0" smtClean="0"/>
              <a:t>  Í </a:t>
            </a:r>
            <a:r>
              <a:rPr lang="is-IS" sz="2800" dirty="0"/>
              <a:t>verkefninu </a:t>
            </a:r>
            <a:r>
              <a:rPr lang="is-IS" sz="2800" dirty="0" smtClean="0"/>
              <a:t>verða til samráðs-ferlar</a:t>
            </a:r>
            <a:r>
              <a:rPr lang="is-IS" sz="2800" dirty="0"/>
              <a:t>, þróunar­verkefni og aðferðir sem hægt verður að yfirfæra </a:t>
            </a:r>
            <a:r>
              <a:rPr lang="is-IS" sz="2800" dirty="0" smtClean="0"/>
              <a:t>á: </a:t>
            </a:r>
          </a:p>
          <a:p>
            <a:r>
              <a:rPr lang="is-IS" sz="2800" dirty="0"/>
              <a:t>S</a:t>
            </a:r>
            <a:r>
              <a:rPr lang="is-IS" sz="2800" dirty="0" smtClean="0"/>
              <a:t>ambærileg </a:t>
            </a:r>
            <a:r>
              <a:rPr lang="is-IS" sz="2800" dirty="0"/>
              <a:t>verkefni í öðrum hverfum Reykjavíkur og </a:t>
            </a:r>
            <a:r>
              <a:rPr lang="is-IS" sz="2800" dirty="0" smtClean="0"/>
              <a:t>í stærri </a:t>
            </a:r>
            <a:r>
              <a:rPr lang="is-IS" sz="2800" dirty="0"/>
              <a:t>sveitar­félögum á borð við Kópavog og </a:t>
            </a:r>
            <a:r>
              <a:rPr lang="is-IS" sz="2800" dirty="0" smtClean="0"/>
              <a:t>Hafnarfjörð</a:t>
            </a:r>
          </a:p>
          <a:p>
            <a:r>
              <a:rPr lang="is-IS" sz="2800" dirty="0" smtClean="0"/>
              <a:t>Verklag, aðferðir og samstarf ólíkra aðila sem koma að fullorðinsfræðslu</a:t>
            </a:r>
            <a:endParaRPr lang="is-IS" sz="2800" dirty="0"/>
          </a:p>
          <a:p>
            <a:endParaRPr lang="is-IS" dirty="0"/>
          </a:p>
        </p:txBody>
      </p:sp>
      <p:pic>
        <p:nvPicPr>
          <p:cNvPr id="5" name="Picture 2" descr="C:\Users\Stefania\Dropbox\MeNu vinnuplass\Logo og utlit\MeNu\BANNER - footer _blár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65304"/>
            <a:ext cx="9158519" cy="72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5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Þjónusta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5656" y="1484784"/>
            <a:ext cx="388843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s-IS" dirty="0" smtClean="0">
                <a:solidFill>
                  <a:schemeClr val="accent3">
                    <a:lumMod val="75000"/>
                  </a:schemeClr>
                </a:solidFill>
              </a:rPr>
              <a:t>Ráðgjöf: </a:t>
            </a:r>
          </a:p>
          <a:p>
            <a:pPr lvl="0"/>
            <a:r>
              <a:rPr lang="is-IS" sz="2600" dirty="0"/>
              <a:t>Mat á námi og </a:t>
            </a:r>
            <a:r>
              <a:rPr lang="is-IS" sz="2600" dirty="0" smtClean="0"/>
              <a:t>starfs-reynslu; skráning í INNU  </a:t>
            </a:r>
            <a:endParaRPr lang="is-IS" sz="2600" dirty="0"/>
          </a:p>
          <a:p>
            <a:pPr lvl="0"/>
            <a:r>
              <a:rPr lang="is-IS" sz="2600" dirty="0"/>
              <a:t>Náms- og </a:t>
            </a:r>
            <a:r>
              <a:rPr lang="is-IS" sz="2600" dirty="0" smtClean="0"/>
              <a:t>starfsráðgjöf </a:t>
            </a:r>
          </a:p>
          <a:p>
            <a:pPr lvl="0"/>
            <a:r>
              <a:rPr lang="is-IS" sz="2600" dirty="0" smtClean="0"/>
              <a:t>Lestrarráðgjöf; mat </a:t>
            </a:r>
            <a:r>
              <a:rPr lang="is-IS" sz="2600" dirty="0"/>
              <a:t>og </a:t>
            </a:r>
            <a:r>
              <a:rPr lang="is-IS" sz="2600" dirty="0" smtClean="0"/>
              <a:t>greining </a:t>
            </a:r>
            <a:r>
              <a:rPr lang="is-IS" sz="2600" dirty="0"/>
              <a:t>á </a:t>
            </a:r>
            <a:r>
              <a:rPr lang="is-IS" sz="2600" dirty="0" smtClean="0"/>
              <a:t>leshindrunum  </a:t>
            </a:r>
            <a:endParaRPr lang="is-IS" sz="2600" dirty="0"/>
          </a:p>
          <a:p>
            <a:pPr lvl="0"/>
            <a:r>
              <a:rPr lang="is-IS" sz="2600" dirty="0" smtClean="0"/>
              <a:t>Ráðgjöf og stöðupróf vegna umsókna um ríkis-borgararétt</a:t>
            </a:r>
            <a:endParaRPr lang="is-IS" sz="2600" dirty="0"/>
          </a:p>
          <a:p>
            <a:pPr lvl="0"/>
            <a:r>
              <a:rPr lang="is-IS" sz="2600" dirty="0"/>
              <a:t>Félags- og </a:t>
            </a:r>
            <a:r>
              <a:rPr lang="is-IS" sz="2600" dirty="0" smtClean="0"/>
              <a:t>fjármálaráð- gjöf</a:t>
            </a:r>
            <a:endParaRPr lang="is-IS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112" y="1484784"/>
            <a:ext cx="35638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s-IS" dirty="0" smtClean="0">
                <a:solidFill>
                  <a:schemeClr val="accent3">
                    <a:lumMod val="75000"/>
                  </a:schemeClr>
                </a:solidFill>
              </a:rPr>
              <a:t>Nám og stuðningur: </a:t>
            </a:r>
          </a:p>
          <a:p>
            <a:r>
              <a:rPr lang="is-IS" sz="2600" dirty="0" smtClean="0"/>
              <a:t>Fræðslukvöld</a:t>
            </a:r>
          </a:p>
          <a:p>
            <a:r>
              <a:rPr lang="is-IS" sz="2600" dirty="0" smtClean="0"/>
              <a:t>Félagsstarf á vettvangi</a:t>
            </a:r>
          </a:p>
          <a:p>
            <a:r>
              <a:rPr lang="is-IS" sz="2600" dirty="0" smtClean="0"/>
              <a:t>Menntasmiðja </a:t>
            </a:r>
          </a:p>
          <a:p>
            <a:r>
              <a:rPr lang="is-IS" sz="2600" dirty="0" smtClean="0"/>
              <a:t>Lengri námsbrautir </a:t>
            </a:r>
          </a:p>
          <a:p>
            <a:r>
              <a:rPr lang="is-IS" sz="2600" dirty="0" smtClean="0"/>
              <a:t>Íslenskunám </a:t>
            </a:r>
          </a:p>
          <a:p>
            <a:r>
              <a:rPr lang="is-IS" sz="2600" dirty="0" smtClean="0"/>
              <a:t>Samfélagsfræðsla </a:t>
            </a:r>
          </a:p>
          <a:p>
            <a:r>
              <a:rPr lang="is-IS" sz="2600" dirty="0" smtClean="0"/>
              <a:t>Námsver og stuðningur</a:t>
            </a:r>
          </a:p>
          <a:p>
            <a:r>
              <a:rPr lang="is-IS" sz="2600" dirty="0" smtClean="0"/>
              <a:t>Barnagæsla </a:t>
            </a:r>
          </a:p>
          <a:p>
            <a:endParaRPr lang="is-IS" dirty="0" smtClean="0"/>
          </a:p>
          <a:p>
            <a:pPr marL="0" indent="0">
              <a:buNone/>
            </a:pPr>
            <a:endParaRPr lang="is-IS" dirty="0" smtClean="0"/>
          </a:p>
          <a:p>
            <a:endParaRPr lang="is-IS" dirty="0"/>
          </a:p>
        </p:txBody>
      </p:sp>
      <p:pic>
        <p:nvPicPr>
          <p:cNvPr id="6" name="Picture 2" descr="C:\Users\Stefania\Dropbox\MeNu vinnuplass\Logo og utlit\MeNu\BANNER - footer _blár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65304"/>
            <a:ext cx="9158519" cy="72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3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586</Words>
  <Application>Microsoft Office PowerPoint</Application>
  <PresentationFormat>On-screen Show (4:3)</PresentationFormat>
  <Paragraphs>88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Samstarfsaðilar – verkefnisstjórn </vt:lpstr>
      <vt:lpstr>Markmið Menntunar núna </vt:lpstr>
      <vt:lpstr>Breiðholtið – tölfræði </vt:lpstr>
      <vt:lpstr>Þarfir </vt:lpstr>
      <vt:lpstr>Nýnæmi – tilraun </vt:lpstr>
      <vt:lpstr>Menntun Núna í Breiðholti</vt:lpstr>
      <vt:lpstr>Þekkingaryfirfærsla </vt:lpstr>
      <vt:lpstr>Þjónusta </vt:lpstr>
      <vt:lpstr>Mat á árangri </vt:lpstr>
      <vt:lpstr>Verkferli - áfangar</vt:lpstr>
      <vt:lpstr>Brottfallshópur 18-25 ára</vt:lpstr>
    </vt:vector>
  </TitlesOfParts>
  <Company>UTM - Reykjavík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M. Villalobos</dc:creator>
  <cp:lastModifiedBy>Stefania</cp:lastModifiedBy>
  <cp:revision>29</cp:revision>
  <dcterms:created xsi:type="dcterms:W3CDTF">2013-10-18T11:08:52Z</dcterms:created>
  <dcterms:modified xsi:type="dcterms:W3CDTF">2014-03-03T20:52:30Z</dcterms:modified>
</cp:coreProperties>
</file>