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3" r:id="rId3"/>
    <p:sldId id="270" r:id="rId4"/>
    <p:sldId id="268" r:id="rId5"/>
    <p:sldId id="265" r:id="rId6"/>
    <p:sldId id="267" r:id="rId7"/>
    <p:sldId id="266" r:id="rId8"/>
    <p:sldId id="271" r:id="rId9"/>
    <p:sldId id="272" r:id="rId10"/>
    <p:sldId id="273" r:id="rId11"/>
    <p:sldId id="259" r:id="rId12"/>
    <p:sldId id="264" r:id="rId13"/>
    <p:sldId id="257" r:id="rId14"/>
    <p:sldId id="274" r:id="rId15"/>
  </p:sldIdLst>
  <p:sldSz cx="9144000" cy="6858000" type="screen4x3"/>
  <p:notesSz cx="6797675" cy="992981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0C721-6F8C-43FD-A247-A59668F51886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is-IS"/>
        </a:p>
      </dgm:t>
    </dgm:pt>
    <dgm:pt modelId="{BF2637C0-E5DA-4DBD-AD3E-E39B1BDC366D}">
      <dgm:prSet phldrT="[Text]" custT="1"/>
      <dgm:spPr/>
      <dgm:t>
        <a:bodyPr/>
        <a:lstStyle/>
        <a:p>
          <a:r>
            <a:rPr lang="is-IS" sz="2300" dirty="0" smtClean="0"/>
            <a:t>Verkefni um þemanet</a:t>
          </a:r>
          <a:endParaRPr lang="is-IS" sz="2300" dirty="0"/>
        </a:p>
      </dgm:t>
    </dgm:pt>
    <dgm:pt modelId="{A39829F0-4CFB-4F32-9008-7B6E352D33B8}" type="parTrans" cxnId="{62485632-D957-43F9-BDED-653691CFC135}">
      <dgm:prSet/>
      <dgm:spPr/>
      <dgm:t>
        <a:bodyPr/>
        <a:lstStyle/>
        <a:p>
          <a:endParaRPr lang="is-IS"/>
        </a:p>
      </dgm:t>
    </dgm:pt>
    <dgm:pt modelId="{FD5BD31E-7C7E-40C4-9D87-4D0F68C5B317}" type="sibTrans" cxnId="{62485632-D957-43F9-BDED-653691CFC135}">
      <dgm:prSet/>
      <dgm:spPr/>
      <dgm:t>
        <a:bodyPr/>
        <a:lstStyle/>
        <a:p>
          <a:endParaRPr lang="is-IS"/>
        </a:p>
      </dgm:t>
    </dgm:pt>
    <dgm:pt modelId="{3814AEF0-C86B-4120-8A0F-58FDA2480ED4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Gefa stofnunum, samtökum og félögum tækifæri til að koma á fót varanlegu samstarfi milli Norðurlanda og Eystrasaltslanda á sviði fullorðinsfræðslu.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E99F2F2D-A122-4488-867E-7F32738EFADF}" type="parTrans" cxnId="{47BE3EF6-0FA1-4B7E-B465-DEA97DC965E0}">
      <dgm:prSet/>
      <dgm:spPr/>
      <dgm:t>
        <a:bodyPr/>
        <a:lstStyle/>
        <a:p>
          <a:endParaRPr lang="is-IS"/>
        </a:p>
      </dgm:t>
    </dgm:pt>
    <dgm:pt modelId="{A5BC1DFE-3823-47EF-8BB7-B93D2AAA4BE3}" type="sibTrans" cxnId="{47BE3EF6-0FA1-4B7E-B465-DEA97DC965E0}">
      <dgm:prSet/>
      <dgm:spPr/>
      <dgm:t>
        <a:bodyPr/>
        <a:lstStyle/>
        <a:p>
          <a:endParaRPr lang="is-IS"/>
        </a:p>
      </dgm:t>
    </dgm:pt>
    <dgm:pt modelId="{52AE995A-591C-43F5-9973-B8DCCFB9BF4E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Vinna með sameiginleg vandamál, þemu, áskoranir og reynslu sem leiða til nýs skilning og hugmynda.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9A9320E7-CC20-468B-A3C4-D85DBA5B08CD}" type="parTrans" cxnId="{F109796D-6EAD-431E-A159-3AA8FD032AFB}">
      <dgm:prSet/>
      <dgm:spPr/>
      <dgm:t>
        <a:bodyPr/>
        <a:lstStyle/>
        <a:p>
          <a:endParaRPr lang="is-IS"/>
        </a:p>
      </dgm:t>
    </dgm:pt>
    <dgm:pt modelId="{5ECD64B7-3E95-43DF-8345-2B7E31D27EAE}" type="sibTrans" cxnId="{F109796D-6EAD-431E-A159-3AA8FD032AFB}">
      <dgm:prSet/>
      <dgm:spPr/>
      <dgm:t>
        <a:bodyPr/>
        <a:lstStyle/>
        <a:p>
          <a:endParaRPr lang="is-IS"/>
        </a:p>
      </dgm:t>
    </dgm:pt>
    <dgm:pt modelId="{D1726022-4C0C-4FCA-BBDD-EA13408B1606}">
      <dgm:prSet phldrT="[Text]" custT="1"/>
      <dgm:spPr/>
      <dgm:t>
        <a:bodyPr/>
        <a:lstStyle/>
        <a:p>
          <a:r>
            <a:rPr lang="is-IS" sz="2300" dirty="0" smtClean="0"/>
            <a:t>Þróunarverkefni</a:t>
          </a:r>
          <a:endParaRPr lang="is-IS" sz="2300" dirty="0"/>
        </a:p>
      </dgm:t>
    </dgm:pt>
    <dgm:pt modelId="{1D1D620B-CEB6-4A26-8648-AE0519A26D42}" type="parTrans" cxnId="{6BF6792F-F7FB-49A6-95E9-8BE44470B877}">
      <dgm:prSet/>
      <dgm:spPr/>
      <dgm:t>
        <a:bodyPr/>
        <a:lstStyle/>
        <a:p>
          <a:endParaRPr lang="is-IS"/>
        </a:p>
      </dgm:t>
    </dgm:pt>
    <dgm:pt modelId="{4CA399D3-F7DA-4824-82F7-EDB88279EC20}" type="sibTrans" cxnId="{6BF6792F-F7FB-49A6-95E9-8BE44470B877}">
      <dgm:prSet/>
      <dgm:spPr/>
      <dgm:t>
        <a:bodyPr/>
        <a:lstStyle/>
        <a:p>
          <a:endParaRPr lang="is-IS"/>
        </a:p>
      </dgm:t>
    </dgm:pt>
    <dgm:pt modelId="{B1688001-241D-4055-81E5-6B2BB643AB04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Þróun á nýjum námskeiðum, aðferðum, matsaðferðum, gögnum o.s.frv. sem bæta aðgang og gæði fullorðinsfræðslu og/eða mæta nýjum þörfum. 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AC20F216-F0CD-4742-81CA-8567100FD937}" type="parTrans" cxnId="{73649267-8C07-4275-A2AA-D8B046A83AF7}">
      <dgm:prSet/>
      <dgm:spPr/>
      <dgm:t>
        <a:bodyPr/>
        <a:lstStyle/>
        <a:p>
          <a:endParaRPr lang="is-IS"/>
        </a:p>
      </dgm:t>
    </dgm:pt>
    <dgm:pt modelId="{DAFD615F-387D-40B9-ABC6-39CE7CE4916F}" type="sibTrans" cxnId="{73649267-8C07-4275-A2AA-D8B046A83AF7}">
      <dgm:prSet/>
      <dgm:spPr/>
      <dgm:t>
        <a:bodyPr/>
        <a:lstStyle/>
        <a:p>
          <a:endParaRPr lang="is-IS"/>
        </a:p>
      </dgm:t>
    </dgm:pt>
    <dgm:pt modelId="{5194C04C-CA93-4062-B958-B15B0CD7AAB4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Verkefnið á að byggja á núverandi kunnáttu og reynslu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3C5A70CD-BD2C-44F5-AF41-A45AE803451C}" type="parTrans" cxnId="{0D5FD5E8-0CF1-431B-8FD4-E494CE3437CD}">
      <dgm:prSet/>
      <dgm:spPr/>
      <dgm:t>
        <a:bodyPr/>
        <a:lstStyle/>
        <a:p>
          <a:endParaRPr lang="is-IS"/>
        </a:p>
      </dgm:t>
    </dgm:pt>
    <dgm:pt modelId="{5B25C60B-1D06-4D22-8633-273ECC0C7DC2}" type="sibTrans" cxnId="{0D5FD5E8-0CF1-431B-8FD4-E494CE3437CD}">
      <dgm:prSet/>
      <dgm:spPr/>
      <dgm:t>
        <a:bodyPr/>
        <a:lstStyle/>
        <a:p>
          <a:endParaRPr lang="is-IS"/>
        </a:p>
      </dgm:t>
    </dgm:pt>
    <dgm:pt modelId="{39EB857C-3CDF-4EEF-95B3-6BD17D1118D3}">
      <dgm:prSet phldrT="[Text]" custT="1"/>
      <dgm:spPr/>
      <dgm:t>
        <a:bodyPr/>
        <a:lstStyle/>
        <a:p>
          <a:r>
            <a:rPr lang="is-IS" sz="2300" dirty="0" smtClean="0"/>
            <a:t>Úttektarverkefni</a:t>
          </a:r>
          <a:endParaRPr lang="is-IS" sz="2300" dirty="0"/>
        </a:p>
      </dgm:t>
    </dgm:pt>
    <dgm:pt modelId="{1CFC0559-763A-40D8-AF1E-52714E3BE7C2}" type="parTrans" cxnId="{119FCE09-3F43-4CA1-B62A-21D4115D5DCC}">
      <dgm:prSet/>
      <dgm:spPr/>
      <dgm:t>
        <a:bodyPr/>
        <a:lstStyle/>
        <a:p>
          <a:endParaRPr lang="is-IS"/>
        </a:p>
      </dgm:t>
    </dgm:pt>
    <dgm:pt modelId="{E8A4C944-2FFF-48D2-9471-D836D56527E2}" type="sibTrans" cxnId="{119FCE09-3F43-4CA1-B62A-21D4115D5DCC}">
      <dgm:prSet/>
      <dgm:spPr/>
      <dgm:t>
        <a:bodyPr/>
        <a:lstStyle/>
        <a:p>
          <a:endParaRPr lang="is-IS"/>
        </a:p>
      </dgm:t>
    </dgm:pt>
    <dgm:pt modelId="{E00718C5-4500-42D7-84FE-43F47473485B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Styður nýtt mat og dreifingu á núverandi upplýsingum/niðurstöðum tengdum fullorðinsfræðslu.T.d. útskýring og tölfræði á hefðbundnum aðferðum innan fullorðinsfræðslu og samanburður milli samstarfslanda.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14DF65EF-D819-450F-A703-7F1945A715B7}" type="parTrans" cxnId="{C7EA9AC7-4FAD-4968-AA62-79D1029A348D}">
      <dgm:prSet/>
      <dgm:spPr/>
      <dgm:t>
        <a:bodyPr/>
        <a:lstStyle/>
        <a:p>
          <a:endParaRPr lang="is-IS"/>
        </a:p>
      </dgm:t>
    </dgm:pt>
    <dgm:pt modelId="{AE85DFA6-71C2-4146-86F0-CAF35BE936F2}" type="sibTrans" cxnId="{C7EA9AC7-4FAD-4968-AA62-79D1029A348D}">
      <dgm:prSet/>
      <dgm:spPr/>
      <dgm:t>
        <a:bodyPr/>
        <a:lstStyle/>
        <a:p>
          <a:endParaRPr lang="is-IS"/>
        </a:p>
      </dgm:t>
    </dgm:pt>
    <dgm:pt modelId="{E0FF8421-C787-4D00-9483-1725CDDC343F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Úttektin á að skilgreina þarfir og veita tillögur varðandi framtíðaraðgerðir og þar af leiðandi leggja línurnar fyrir framtíðarverkefni.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FF93C3A8-7B61-4BD9-838E-0989F1CB3BFB}" type="parTrans" cxnId="{486A57E2-20D5-4B50-B376-2E344190D356}">
      <dgm:prSet/>
      <dgm:spPr/>
      <dgm:t>
        <a:bodyPr/>
        <a:lstStyle/>
        <a:p>
          <a:endParaRPr lang="is-IS"/>
        </a:p>
      </dgm:t>
    </dgm:pt>
    <dgm:pt modelId="{1C45592D-E61D-47BC-843D-298990693397}" type="sibTrans" cxnId="{486A57E2-20D5-4B50-B376-2E344190D356}">
      <dgm:prSet/>
      <dgm:spPr/>
      <dgm:t>
        <a:bodyPr/>
        <a:lstStyle/>
        <a:p>
          <a:endParaRPr lang="is-IS"/>
        </a:p>
      </dgm:t>
    </dgm:pt>
    <dgm:pt modelId="{AA558DC7-5E90-4A31-916C-C10234E1B8C5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Samvinnan getur leitt til nýrra verkefna í tengslum við Nordplus Voksen áætlunina.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BBDCA509-752F-4805-A1B8-AEDE6541CC56}" type="parTrans" cxnId="{C87B1A0D-2C6C-48C8-9E24-F6890F4E6FEF}">
      <dgm:prSet/>
      <dgm:spPr/>
      <dgm:t>
        <a:bodyPr/>
        <a:lstStyle/>
        <a:p>
          <a:endParaRPr lang="is-IS"/>
        </a:p>
      </dgm:t>
    </dgm:pt>
    <dgm:pt modelId="{E0A79F81-53F1-42B5-89BA-E05F67644F89}" type="sibTrans" cxnId="{C87B1A0D-2C6C-48C8-9E24-F6890F4E6FEF}">
      <dgm:prSet/>
      <dgm:spPr/>
      <dgm:t>
        <a:bodyPr/>
        <a:lstStyle/>
        <a:p>
          <a:endParaRPr lang="is-IS"/>
        </a:p>
      </dgm:t>
    </dgm:pt>
    <dgm:pt modelId="{8D2C7C09-4E44-4F1F-9300-3D11D2B4697B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Áþreifanlegar niðurstöður (e. </a:t>
          </a:r>
          <a:r>
            <a:rPr lang="is-IS" sz="1400" dirty="0" err="1" smtClean="0">
              <a:latin typeface="Arial" pitchFamily="34" charset="0"/>
              <a:cs typeface="Arial" pitchFamily="34" charset="0"/>
            </a:rPr>
            <a:t>product</a:t>
          </a:r>
          <a:r>
            <a:rPr lang="is-IS" sz="1400" dirty="0" smtClean="0">
              <a:latin typeface="Arial" pitchFamily="34" charset="0"/>
              <a:cs typeface="Arial" pitchFamily="34" charset="0"/>
            </a:rPr>
            <a:t>).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EC0E22CD-A920-4597-99A7-0290CA165DC7}" type="parTrans" cxnId="{27958173-0B3A-43F7-942B-E5B7995CC90E}">
      <dgm:prSet/>
      <dgm:spPr/>
      <dgm:t>
        <a:bodyPr/>
        <a:lstStyle/>
        <a:p>
          <a:endParaRPr lang="is-IS"/>
        </a:p>
      </dgm:t>
    </dgm:pt>
    <dgm:pt modelId="{40F1FE80-462E-46E5-A8AE-C96B1CBA073D}" type="sibTrans" cxnId="{27958173-0B3A-43F7-942B-E5B7995CC90E}">
      <dgm:prSet/>
      <dgm:spPr/>
      <dgm:t>
        <a:bodyPr/>
        <a:lstStyle/>
        <a:p>
          <a:endParaRPr lang="is-IS"/>
        </a:p>
      </dgm:t>
    </dgm:pt>
    <dgm:pt modelId="{E9ECE06D-1D34-48CE-80B9-098C685F4FC5}">
      <dgm:prSet phldrT="[Text]" custT="1"/>
      <dgm:spPr/>
      <dgm:t>
        <a:bodyPr/>
        <a:lstStyle/>
        <a:p>
          <a:r>
            <a:rPr lang="is-IS" sz="1400" dirty="0" smtClean="0">
              <a:latin typeface="Arial" pitchFamily="34" charset="0"/>
              <a:cs typeface="Arial" pitchFamily="34" charset="0"/>
            </a:rPr>
            <a:t>Þróun þjálfunar fyrir kennara eða annað starfsfólk sem vinnur að kennslu/þjálfun.</a:t>
          </a:r>
          <a:endParaRPr lang="is-IS" sz="1400" dirty="0">
            <a:latin typeface="Arial" pitchFamily="34" charset="0"/>
            <a:cs typeface="Arial" pitchFamily="34" charset="0"/>
          </a:endParaRPr>
        </a:p>
      </dgm:t>
    </dgm:pt>
    <dgm:pt modelId="{3BDE9CC4-4259-4A8D-95AE-A4BFCBEEDCA5}" type="parTrans" cxnId="{DE30BAFC-3766-4502-99FD-757DA9187AD8}">
      <dgm:prSet/>
      <dgm:spPr/>
    </dgm:pt>
    <dgm:pt modelId="{94884991-7ED3-4F5B-8B3D-3DE281109D5E}" type="sibTrans" cxnId="{DE30BAFC-3766-4502-99FD-757DA9187AD8}">
      <dgm:prSet/>
      <dgm:spPr/>
    </dgm:pt>
    <dgm:pt modelId="{D5179023-6C05-4180-9832-F2E4BEFA14C3}" type="pres">
      <dgm:prSet presAssocID="{AFC0C721-6F8C-43FD-A247-A59668F518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1A6BCFC1-EE6D-48FF-9243-A10380A94D76}" type="pres">
      <dgm:prSet presAssocID="{BF2637C0-E5DA-4DBD-AD3E-E39B1BDC366D}" presName="linNode" presStyleCnt="0"/>
      <dgm:spPr/>
    </dgm:pt>
    <dgm:pt modelId="{C0D967D0-E32A-462C-AA0A-B25C9887B128}" type="pres">
      <dgm:prSet presAssocID="{BF2637C0-E5DA-4DBD-AD3E-E39B1BDC366D}" presName="parentText" presStyleLbl="node1" presStyleIdx="0" presStyleCnt="3" custLinFactY="-18163" custLinFactNeighborX="-3335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5CCC973E-5A63-4474-AE96-042491E83132}" type="pres">
      <dgm:prSet presAssocID="{BF2637C0-E5DA-4DBD-AD3E-E39B1BDC366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BD5AB9EA-4F1C-4E36-958D-9F75598EFF61}" type="pres">
      <dgm:prSet presAssocID="{FD5BD31E-7C7E-40C4-9D87-4D0F68C5B317}" presName="sp" presStyleCnt="0"/>
      <dgm:spPr/>
    </dgm:pt>
    <dgm:pt modelId="{B9CA2C69-E711-4440-8B1F-1C825C1AAC29}" type="pres">
      <dgm:prSet presAssocID="{D1726022-4C0C-4FCA-BBDD-EA13408B1606}" presName="linNode" presStyleCnt="0"/>
      <dgm:spPr/>
    </dgm:pt>
    <dgm:pt modelId="{E1FF0F8B-00D5-4CED-BCD5-0558AD4D5DF0}" type="pres">
      <dgm:prSet presAssocID="{D1726022-4C0C-4FCA-BBDD-EA13408B160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7A646701-1AE7-4DB5-A68B-F4FE0708E763}" type="pres">
      <dgm:prSet presAssocID="{D1726022-4C0C-4FCA-BBDD-EA13408B160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E05FD29C-38C2-4683-BA71-6DEAB508F1BE}" type="pres">
      <dgm:prSet presAssocID="{4CA399D3-F7DA-4824-82F7-EDB88279EC20}" presName="sp" presStyleCnt="0"/>
      <dgm:spPr/>
    </dgm:pt>
    <dgm:pt modelId="{7F87D924-7A95-4EBF-876C-9B244B84D417}" type="pres">
      <dgm:prSet presAssocID="{39EB857C-3CDF-4EEF-95B3-6BD17D1118D3}" presName="linNode" presStyleCnt="0"/>
      <dgm:spPr/>
    </dgm:pt>
    <dgm:pt modelId="{535040F8-C95E-4426-A84B-1E738F903AE3}" type="pres">
      <dgm:prSet presAssocID="{39EB857C-3CDF-4EEF-95B3-6BD17D1118D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70618979-8316-4E82-A875-E03B147A7DE8}" type="pres">
      <dgm:prSet presAssocID="{39EB857C-3CDF-4EEF-95B3-6BD17D1118D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3C4F4F6D-8C1D-44A7-B54F-363BB8F18D46}" type="presOf" srcId="{E00718C5-4500-42D7-84FE-43F47473485B}" destId="{70618979-8316-4E82-A875-E03B147A7DE8}" srcOrd="0" destOrd="0" presId="urn:microsoft.com/office/officeart/2005/8/layout/vList5"/>
    <dgm:cxn modelId="{3FADDB51-8912-4BD4-B1D4-69E8043209E2}" type="presOf" srcId="{3814AEF0-C86B-4120-8A0F-58FDA2480ED4}" destId="{5CCC973E-5A63-4474-AE96-042491E83132}" srcOrd="0" destOrd="0" presId="urn:microsoft.com/office/officeart/2005/8/layout/vList5"/>
    <dgm:cxn modelId="{D6E917E7-A58D-4BAC-B8E6-B13304292674}" type="presOf" srcId="{D1726022-4C0C-4FCA-BBDD-EA13408B1606}" destId="{E1FF0F8B-00D5-4CED-BCD5-0558AD4D5DF0}" srcOrd="0" destOrd="0" presId="urn:microsoft.com/office/officeart/2005/8/layout/vList5"/>
    <dgm:cxn modelId="{C7EA9AC7-4FAD-4968-AA62-79D1029A348D}" srcId="{39EB857C-3CDF-4EEF-95B3-6BD17D1118D3}" destId="{E00718C5-4500-42D7-84FE-43F47473485B}" srcOrd="0" destOrd="0" parTransId="{14DF65EF-D819-450F-A703-7F1945A715B7}" sibTransId="{AE85DFA6-71C2-4146-86F0-CAF35BE936F2}"/>
    <dgm:cxn modelId="{119FCE09-3F43-4CA1-B62A-21D4115D5DCC}" srcId="{AFC0C721-6F8C-43FD-A247-A59668F51886}" destId="{39EB857C-3CDF-4EEF-95B3-6BD17D1118D3}" srcOrd="2" destOrd="0" parTransId="{1CFC0559-763A-40D8-AF1E-52714E3BE7C2}" sibTransId="{E8A4C944-2FFF-48D2-9471-D836D56527E2}"/>
    <dgm:cxn modelId="{27958173-0B3A-43F7-942B-E5B7995CC90E}" srcId="{D1726022-4C0C-4FCA-BBDD-EA13408B1606}" destId="{8D2C7C09-4E44-4F1F-9300-3D11D2B4697B}" srcOrd="3" destOrd="0" parTransId="{EC0E22CD-A920-4597-99A7-0290CA165DC7}" sibTransId="{40F1FE80-462E-46E5-A8AE-C96B1CBA073D}"/>
    <dgm:cxn modelId="{28432F73-DB40-4AD7-B7F8-E0EE14D3CACF}" type="presOf" srcId="{E0FF8421-C787-4D00-9483-1725CDDC343F}" destId="{70618979-8316-4E82-A875-E03B147A7DE8}" srcOrd="0" destOrd="1" presId="urn:microsoft.com/office/officeart/2005/8/layout/vList5"/>
    <dgm:cxn modelId="{47BE3EF6-0FA1-4B7E-B465-DEA97DC965E0}" srcId="{BF2637C0-E5DA-4DBD-AD3E-E39B1BDC366D}" destId="{3814AEF0-C86B-4120-8A0F-58FDA2480ED4}" srcOrd="0" destOrd="0" parTransId="{E99F2F2D-A122-4488-867E-7F32738EFADF}" sibTransId="{A5BC1DFE-3823-47EF-8BB7-B93D2AAA4BE3}"/>
    <dgm:cxn modelId="{EE4DF171-0910-43C2-8803-02530F501655}" type="presOf" srcId="{E9ECE06D-1D34-48CE-80B9-098C685F4FC5}" destId="{7A646701-1AE7-4DB5-A68B-F4FE0708E763}" srcOrd="0" destOrd="1" presId="urn:microsoft.com/office/officeart/2005/8/layout/vList5"/>
    <dgm:cxn modelId="{C87B1A0D-2C6C-48C8-9E24-F6890F4E6FEF}" srcId="{BF2637C0-E5DA-4DBD-AD3E-E39B1BDC366D}" destId="{AA558DC7-5E90-4A31-916C-C10234E1B8C5}" srcOrd="2" destOrd="0" parTransId="{BBDCA509-752F-4805-A1B8-AEDE6541CC56}" sibTransId="{E0A79F81-53F1-42B5-89BA-E05F67644F89}"/>
    <dgm:cxn modelId="{DE30BAFC-3766-4502-99FD-757DA9187AD8}" srcId="{D1726022-4C0C-4FCA-BBDD-EA13408B1606}" destId="{E9ECE06D-1D34-48CE-80B9-098C685F4FC5}" srcOrd="1" destOrd="0" parTransId="{3BDE9CC4-4259-4A8D-95AE-A4BFCBEEDCA5}" sibTransId="{94884991-7ED3-4F5B-8B3D-3DE281109D5E}"/>
    <dgm:cxn modelId="{6BF6792F-F7FB-49A6-95E9-8BE44470B877}" srcId="{AFC0C721-6F8C-43FD-A247-A59668F51886}" destId="{D1726022-4C0C-4FCA-BBDD-EA13408B1606}" srcOrd="1" destOrd="0" parTransId="{1D1D620B-CEB6-4A26-8648-AE0519A26D42}" sibTransId="{4CA399D3-F7DA-4824-82F7-EDB88279EC20}"/>
    <dgm:cxn modelId="{BB19F565-1C04-485A-B60F-BA99726EA1A7}" type="presOf" srcId="{AA558DC7-5E90-4A31-916C-C10234E1B8C5}" destId="{5CCC973E-5A63-4474-AE96-042491E83132}" srcOrd="0" destOrd="2" presId="urn:microsoft.com/office/officeart/2005/8/layout/vList5"/>
    <dgm:cxn modelId="{73649267-8C07-4275-A2AA-D8B046A83AF7}" srcId="{D1726022-4C0C-4FCA-BBDD-EA13408B1606}" destId="{B1688001-241D-4055-81E5-6B2BB643AB04}" srcOrd="0" destOrd="0" parTransId="{AC20F216-F0CD-4742-81CA-8567100FD937}" sibTransId="{DAFD615F-387D-40B9-ABC6-39CE7CE4916F}"/>
    <dgm:cxn modelId="{6655F0A2-0906-4C28-A87D-74243ED6B7BF}" type="presOf" srcId="{5194C04C-CA93-4062-B958-B15B0CD7AAB4}" destId="{7A646701-1AE7-4DB5-A68B-F4FE0708E763}" srcOrd="0" destOrd="2" presId="urn:microsoft.com/office/officeart/2005/8/layout/vList5"/>
    <dgm:cxn modelId="{CD647881-BA2C-46BD-A99C-56A51A2FF459}" type="presOf" srcId="{39EB857C-3CDF-4EEF-95B3-6BD17D1118D3}" destId="{535040F8-C95E-4426-A84B-1E738F903AE3}" srcOrd="0" destOrd="0" presId="urn:microsoft.com/office/officeart/2005/8/layout/vList5"/>
    <dgm:cxn modelId="{5C77C170-E2D9-46EB-BD38-D301F4AD6947}" type="presOf" srcId="{BF2637C0-E5DA-4DBD-AD3E-E39B1BDC366D}" destId="{C0D967D0-E32A-462C-AA0A-B25C9887B128}" srcOrd="0" destOrd="0" presId="urn:microsoft.com/office/officeart/2005/8/layout/vList5"/>
    <dgm:cxn modelId="{62485632-D957-43F9-BDED-653691CFC135}" srcId="{AFC0C721-6F8C-43FD-A247-A59668F51886}" destId="{BF2637C0-E5DA-4DBD-AD3E-E39B1BDC366D}" srcOrd="0" destOrd="0" parTransId="{A39829F0-4CFB-4F32-9008-7B6E352D33B8}" sibTransId="{FD5BD31E-7C7E-40C4-9D87-4D0F68C5B317}"/>
    <dgm:cxn modelId="{486A57E2-20D5-4B50-B376-2E344190D356}" srcId="{39EB857C-3CDF-4EEF-95B3-6BD17D1118D3}" destId="{E0FF8421-C787-4D00-9483-1725CDDC343F}" srcOrd="1" destOrd="0" parTransId="{FF93C3A8-7B61-4BD9-838E-0989F1CB3BFB}" sibTransId="{1C45592D-E61D-47BC-843D-298990693397}"/>
    <dgm:cxn modelId="{BB28E00A-C695-413A-AAA9-54A28E7EFF0F}" type="presOf" srcId="{8D2C7C09-4E44-4F1F-9300-3D11D2B4697B}" destId="{7A646701-1AE7-4DB5-A68B-F4FE0708E763}" srcOrd="0" destOrd="3" presId="urn:microsoft.com/office/officeart/2005/8/layout/vList5"/>
    <dgm:cxn modelId="{279B29ED-E1F4-4A70-84F3-006700EB9DC9}" type="presOf" srcId="{B1688001-241D-4055-81E5-6B2BB643AB04}" destId="{7A646701-1AE7-4DB5-A68B-F4FE0708E763}" srcOrd="0" destOrd="0" presId="urn:microsoft.com/office/officeart/2005/8/layout/vList5"/>
    <dgm:cxn modelId="{0D5FD5E8-0CF1-431B-8FD4-E494CE3437CD}" srcId="{D1726022-4C0C-4FCA-BBDD-EA13408B1606}" destId="{5194C04C-CA93-4062-B958-B15B0CD7AAB4}" srcOrd="2" destOrd="0" parTransId="{3C5A70CD-BD2C-44F5-AF41-A45AE803451C}" sibTransId="{5B25C60B-1D06-4D22-8633-273ECC0C7DC2}"/>
    <dgm:cxn modelId="{F109796D-6EAD-431E-A159-3AA8FD032AFB}" srcId="{BF2637C0-E5DA-4DBD-AD3E-E39B1BDC366D}" destId="{52AE995A-591C-43F5-9973-B8DCCFB9BF4E}" srcOrd="1" destOrd="0" parTransId="{9A9320E7-CC20-468B-A3C4-D85DBA5B08CD}" sibTransId="{5ECD64B7-3E95-43DF-8345-2B7E31D27EAE}"/>
    <dgm:cxn modelId="{CE1FF475-69BF-433E-9949-85E65C44B2C6}" type="presOf" srcId="{AFC0C721-6F8C-43FD-A247-A59668F51886}" destId="{D5179023-6C05-4180-9832-F2E4BEFA14C3}" srcOrd="0" destOrd="0" presId="urn:microsoft.com/office/officeart/2005/8/layout/vList5"/>
    <dgm:cxn modelId="{3120AAAD-F995-4EE0-AA23-1A363472CDDE}" type="presOf" srcId="{52AE995A-591C-43F5-9973-B8DCCFB9BF4E}" destId="{5CCC973E-5A63-4474-AE96-042491E83132}" srcOrd="0" destOrd="1" presId="urn:microsoft.com/office/officeart/2005/8/layout/vList5"/>
    <dgm:cxn modelId="{F114CB49-6F44-488D-9CC7-6E819232BD80}" type="presParOf" srcId="{D5179023-6C05-4180-9832-F2E4BEFA14C3}" destId="{1A6BCFC1-EE6D-48FF-9243-A10380A94D76}" srcOrd="0" destOrd="0" presId="urn:microsoft.com/office/officeart/2005/8/layout/vList5"/>
    <dgm:cxn modelId="{FEDF5308-1AF5-4BBD-9138-93A48E235DB4}" type="presParOf" srcId="{1A6BCFC1-EE6D-48FF-9243-A10380A94D76}" destId="{C0D967D0-E32A-462C-AA0A-B25C9887B128}" srcOrd="0" destOrd="0" presId="urn:microsoft.com/office/officeart/2005/8/layout/vList5"/>
    <dgm:cxn modelId="{897BAC1B-483B-47E0-813C-FDB560951008}" type="presParOf" srcId="{1A6BCFC1-EE6D-48FF-9243-A10380A94D76}" destId="{5CCC973E-5A63-4474-AE96-042491E83132}" srcOrd="1" destOrd="0" presId="urn:microsoft.com/office/officeart/2005/8/layout/vList5"/>
    <dgm:cxn modelId="{F2B88234-9650-4C5D-AD4E-E7B5FB3BB6B0}" type="presParOf" srcId="{D5179023-6C05-4180-9832-F2E4BEFA14C3}" destId="{BD5AB9EA-4F1C-4E36-958D-9F75598EFF61}" srcOrd="1" destOrd="0" presId="urn:microsoft.com/office/officeart/2005/8/layout/vList5"/>
    <dgm:cxn modelId="{8FE465A0-874C-4B85-BBCF-920A5981F8A1}" type="presParOf" srcId="{D5179023-6C05-4180-9832-F2E4BEFA14C3}" destId="{B9CA2C69-E711-4440-8B1F-1C825C1AAC29}" srcOrd="2" destOrd="0" presId="urn:microsoft.com/office/officeart/2005/8/layout/vList5"/>
    <dgm:cxn modelId="{DE00432F-BD91-4FFB-B571-1CBD13A2FEB7}" type="presParOf" srcId="{B9CA2C69-E711-4440-8B1F-1C825C1AAC29}" destId="{E1FF0F8B-00D5-4CED-BCD5-0558AD4D5DF0}" srcOrd="0" destOrd="0" presId="urn:microsoft.com/office/officeart/2005/8/layout/vList5"/>
    <dgm:cxn modelId="{87ED2190-5A23-457E-8162-DE96759FE900}" type="presParOf" srcId="{B9CA2C69-E711-4440-8B1F-1C825C1AAC29}" destId="{7A646701-1AE7-4DB5-A68B-F4FE0708E763}" srcOrd="1" destOrd="0" presId="urn:microsoft.com/office/officeart/2005/8/layout/vList5"/>
    <dgm:cxn modelId="{90BB14FF-DF3C-49BE-B0E6-EC15B9D5C560}" type="presParOf" srcId="{D5179023-6C05-4180-9832-F2E4BEFA14C3}" destId="{E05FD29C-38C2-4683-BA71-6DEAB508F1BE}" srcOrd="3" destOrd="0" presId="urn:microsoft.com/office/officeart/2005/8/layout/vList5"/>
    <dgm:cxn modelId="{CF7DF8A6-4A8F-4E5C-9CFD-3B0F41EEAEDA}" type="presParOf" srcId="{D5179023-6C05-4180-9832-F2E4BEFA14C3}" destId="{7F87D924-7A95-4EBF-876C-9B244B84D417}" srcOrd="4" destOrd="0" presId="urn:microsoft.com/office/officeart/2005/8/layout/vList5"/>
    <dgm:cxn modelId="{3CB972BE-C675-4D6A-9F15-EC2EAD78BB1D}" type="presParOf" srcId="{7F87D924-7A95-4EBF-876C-9B244B84D417}" destId="{535040F8-C95E-4426-A84B-1E738F903AE3}" srcOrd="0" destOrd="0" presId="urn:microsoft.com/office/officeart/2005/8/layout/vList5"/>
    <dgm:cxn modelId="{5859A1F0-1495-43A9-B971-E919727D7040}" type="presParOf" srcId="{7F87D924-7A95-4EBF-876C-9B244B84D417}" destId="{70618979-8316-4E82-A875-E03B147A7D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54E2-6D1C-4A87-A1F6-DD11C52FCF60}" type="datetimeFigureOut">
              <a:rPr lang="is-IS" smtClean="0"/>
              <a:t>15.10.2013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9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E1F2F-FC50-49A9-B6E6-7ECC6BA2418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8115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E43-7CE6-4912-BDF5-D9134C17E909}" type="datetimeFigureOut">
              <a:rPr lang="is-IS" smtClean="0"/>
              <a:pPr/>
              <a:t>15.10.2013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ann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071422" y="5949280"/>
            <a:ext cx="965073" cy="792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AE43-7CE6-4912-BDF5-D9134C17E909}" type="datetimeFigureOut">
              <a:rPr lang="is-IS" smtClean="0"/>
              <a:pPr/>
              <a:t>15.10.2013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3E131-5C7E-4226-9659-E3DE53F82B54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8" name="Picture 7" descr="Red2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-36512" y="0"/>
            <a:ext cx="504056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E2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ducation/adult/agenda_en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igridur.vala.vignisdottir@rannis.i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592" y="1133992"/>
            <a:ext cx="3672408" cy="4758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Fullorðinsfræðsla </a:t>
            </a:r>
            <a:br>
              <a:rPr lang="is-IS" dirty="0" smtClean="0"/>
            </a:br>
            <a:r>
              <a:rPr lang="is-IS" dirty="0" smtClean="0"/>
              <a:t>og evrópskt samstarf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Ágúst Hjörtur Ingþórsson</a:t>
            </a:r>
          </a:p>
          <a:p>
            <a:r>
              <a:rPr lang="is-IS" dirty="0" smtClean="0"/>
              <a:t>15. </a:t>
            </a:r>
            <a:r>
              <a:rPr lang="is-IS" dirty="0"/>
              <a:t>o</a:t>
            </a:r>
            <a:r>
              <a:rPr lang="is-IS" dirty="0" smtClean="0"/>
              <a:t>któber 2013</a:t>
            </a:r>
            <a:endParaRPr lang="is-I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288"/>
            <a:ext cx="2469455" cy="64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logo_ce-eac-neg-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935" y="5379238"/>
            <a:ext cx="2087335" cy="144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60007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Erasmus</a:t>
            </a:r>
            <a:r>
              <a:rPr lang="is-IS" dirty="0" smtClean="0"/>
              <a:t>+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200800" cy="556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5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Erasmus</a:t>
            </a:r>
            <a:r>
              <a:rPr lang="is-IS" dirty="0"/>
              <a:t>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Sameina mennta- og æskulýðsáætlun og </a:t>
            </a:r>
            <a:r>
              <a:rPr lang="is-IS" dirty="0" err="1" smtClean="0"/>
              <a:t>bæta</a:t>
            </a:r>
            <a:r>
              <a:rPr lang="is-IS" dirty="0" smtClean="0"/>
              <a:t> við íþróttum</a:t>
            </a:r>
          </a:p>
          <a:p>
            <a:r>
              <a:rPr lang="is-IS" dirty="0" smtClean="0"/>
              <a:t>&gt; 40% aukning á fjármagni – afturhlaðið og yfir 5 milljónir einstaklinga á faraldsfæti við nám, starfsnám, kennslu, þjálfun og sjálfboðaliðastörf</a:t>
            </a:r>
          </a:p>
          <a:p>
            <a:r>
              <a:rPr lang="is-IS" dirty="0" smtClean="0"/>
              <a:t>Einföldun með tveimur verkefnaflokkum: vistaskipti og samstarfsverkefni</a:t>
            </a:r>
          </a:p>
          <a:p>
            <a:pPr lvl="1"/>
            <a:r>
              <a:rPr lang="is-IS" dirty="0" smtClean="0"/>
              <a:t>Einstaklingar geta ekki lengur sótt um</a:t>
            </a:r>
          </a:p>
          <a:p>
            <a:r>
              <a:rPr lang="is-IS" dirty="0" smtClean="0"/>
              <a:t>Aukin áhersla á stuðning við „</a:t>
            </a:r>
            <a:r>
              <a:rPr lang="is-IS" dirty="0" err="1" smtClean="0"/>
              <a:t>policy</a:t>
            </a:r>
            <a:r>
              <a:rPr lang="is-IS" dirty="0" smtClean="0"/>
              <a:t> reform“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9497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Erasmus</a:t>
            </a:r>
            <a:r>
              <a:rPr lang="is-IS" dirty="0" smtClean="0"/>
              <a:t>+ og fullorðinsfræðsla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r>
              <a:rPr lang="is-IS" sz="3500" dirty="0" smtClean="0"/>
              <a:t>„</a:t>
            </a:r>
            <a:r>
              <a:rPr lang="is-IS" sz="3500" dirty="0" err="1" smtClean="0"/>
              <a:t>Adult</a:t>
            </a:r>
            <a:r>
              <a:rPr lang="is-IS" sz="3500" dirty="0" smtClean="0"/>
              <a:t>“ fær að lágmarki 5% af fjármagni</a:t>
            </a:r>
          </a:p>
          <a:p>
            <a:pPr lvl="1"/>
            <a:r>
              <a:rPr lang="is-IS" dirty="0" smtClean="0"/>
              <a:t>Umsóknarfrestur um vistaskipti 17. mars og samstarfsverkefni 30. apríl 2014</a:t>
            </a:r>
          </a:p>
          <a:p>
            <a:r>
              <a:rPr lang="is-IS" sz="3800" dirty="0" smtClean="0"/>
              <a:t>EPALE </a:t>
            </a:r>
            <a:r>
              <a:rPr lang="is-IS" sz="3800" dirty="0"/>
              <a:t>- </a:t>
            </a:r>
            <a:r>
              <a:rPr lang="en-US" sz="3800" dirty="0"/>
              <a:t>Electronic Platform for Adult Learning in </a:t>
            </a:r>
            <a:r>
              <a:rPr lang="en-US" sz="3800" dirty="0" smtClean="0"/>
              <a:t>Europe</a:t>
            </a:r>
          </a:p>
          <a:p>
            <a:pPr lvl="1"/>
            <a:r>
              <a:rPr lang="en-US" dirty="0" smtClean="0"/>
              <a:t>“…a </a:t>
            </a:r>
            <a:r>
              <a:rPr lang="en-US" dirty="0"/>
              <a:t>multilingual platform for adult learning in </a:t>
            </a:r>
            <a:r>
              <a:rPr lang="en-US" dirty="0" smtClean="0"/>
              <a:t>Europe</a:t>
            </a:r>
            <a:r>
              <a:rPr lang="en-US" dirty="0"/>
              <a:t>, to further the qualitative development of the sector, by offering a central location for </a:t>
            </a:r>
            <a:r>
              <a:rPr lang="en-US" dirty="0" smtClean="0"/>
              <a:t>information and resources on adult education and a space for cooperation between stakeholders of all sectors in Europe.”</a:t>
            </a:r>
          </a:p>
          <a:p>
            <a:r>
              <a:rPr lang="is-IS" sz="3800" dirty="0" smtClean="0"/>
              <a:t>Styður við </a:t>
            </a:r>
            <a:r>
              <a:rPr lang="is-IS" sz="3800" i="1" dirty="0" err="1" smtClean="0"/>
              <a:t>European</a:t>
            </a:r>
            <a:r>
              <a:rPr lang="is-IS" sz="3800" i="1" dirty="0" smtClean="0"/>
              <a:t> Agenda for </a:t>
            </a:r>
            <a:r>
              <a:rPr lang="is-IS" sz="3800" i="1" dirty="0" err="1" smtClean="0"/>
              <a:t>Adult</a:t>
            </a:r>
            <a:r>
              <a:rPr lang="is-IS" sz="3800" i="1" dirty="0" smtClean="0"/>
              <a:t> </a:t>
            </a:r>
            <a:r>
              <a:rPr lang="is-IS" sz="3800" i="1" dirty="0" err="1" smtClean="0"/>
              <a:t>Learning</a:t>
            </a:r>
            <a:endParaRPr lang="is-IS" sz="3800" i="1" dirty="0"/>
          </a:p>
        </p:txBody>
      </p:sp>
    </p:spTree>
    <p:extLst>
      <p:ext uri="{BB962C8B-B14F-4D97-AF65-F5344CB8AC3E}">
        <p14:creationId xmlns:p14="http://schemas.microsoft.com/office/powerpoint/2010/main" val="27220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logo_ce-eac-neg-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35" y="5432425"/>
            <a:ext cx="20542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 Agenda For Adult Learning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457200">
              <a:buFont typeface="+mj-lt"/>
              <a:buAutoNum type="arabicPeriod"/>
            </a:pPr>
            <a:r>
              <a:rPr lang="en-US" dirty="0"/>
              <a:t>Making </a:t>
            </a:r>
            <a:r>
              <a:rPr lang="en-US" u="sng" dirty="0"/>
              <a:t>lifelong</a:t>
            </a:r>
            <a:r>
              <a:rPr lang="en-US" dirty="0"/>
              <a:t> learning and mobility a reality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Improving the </a:t>
            </a:r>
            <a:r>
              <a:rPr lang="en-US" u="sng" dirty="0"/>
              <a:t>quality </a:t>
            </a:r>
            <a:r>
              <a:rPr lang="en-US" dirty="0"/>
              <a:t>and </a:t>
            </a:r>
            <a:r>
              <a:rPr lang="en-US" u="sng" dirty="0"/>
              <a:t>efficiency </a:t>
            </a:r>
            <a:r>
              <a:rPr lang="en-US" dirty="0"/>
              <a:t>of education and training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Promoting </a:t>
            </a:r>
            <a:r>
              <a:rPr lang="en-US" u="sng" dirty="0"/>
              <a:t>equity</a:t>
            </a:r>
            <a:r>
              <a:rPr lang="en-US" dirty="0"/>
              <a:t>, </a:t>
            </a:r>
            <a:r>
              <a:rPr lang="en-US" u="sng" dirty="0"/>
              <a:t>social cohesion</a:t>
            </a:r>
            <a:r>
              <a:rPr lang="en-US" dirty="0"/>
              <a:t> and </a:t>
            </a:r>
            <a:r>
              <a:rPr lang="en-US" u="sng" dirty="0"/>
              <a:t>active citizenship</a:t>
            </a:r>
            <a:r>
              <a:rPr lang="en-US" dirty="0"/>
              <a:t> through adult learning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Enhancing the </a:t>
            </a:r>
            <a:r>
              <a:rPr lang="en-US" u="sng" dirty="0"/>
              <a:t>creativity</a:t>
            </a:r>
            <a:r>
              <a:rPr lang="en-US" dirty="0"/>
              <a:t> and </a:t>
            </a:r>
            <a:r>
              <a:rPr lang="en-US" u="sng" dirty="0"/>
              <a:t>innovation</a:t>
            </a:r>
            <a:r>
              <a:rPr lang="en-US" dirty="0"/>
              <a:t> of adults and their learning environments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Improving the </a:t>
            </a:r>
            <a:r>
              <a:rPr lang="en-US" u="sng" dirty="0"/>
              <a:t>knowledge base on adult learning</a:t>
            </a:r>
            <a:r>
              <a:rPr lang="en-US" dirty="0"/>
              <a:t> and </a:t>
            </a:r>
            <a:r>
              <a:rPr lang="en-US" u="sng" dirty="0"/>
              <a:t>monitoring</a:t>
            </a:r>
            <a:r>
              <a:rPr lang="en-US" dirty="0"/>
              <a:t> the adult-learning </a:t>
            </a:r>
            <a:r>
              <a:rPr lang="en-US" dirty="0" smtClean="0"/>
              <a:t>sector</a:t>
            </a:r>
          </a:p>
          <a:p>
            <a:pPr marL="914400" lvl="2" indent="0">
              <a:buNone/>
            </a:pPr>
            <a:r>
              <a:rPr lang="is-IS" dirty="0">
                <a:hlinkClick r:id="rId3"/>
              </a:rPr>
              <a:t>http://</a:t>
            </a:r>
            <a:r>
              <a:rPr lang="is-IS" dirty="0" smtClean="0">
                <a:hlinkClick r:id="rId3"/>
              </a:rPr>
              <a:t>ec.europa.eu/education/adult/agenda_en.htm</a:t>
            </a:r>
            <a:endParaRPr lang="en-US" dirty="0"/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Samtal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Er símenntun eins mikil og Hagstofan </a:t>
            </a:r>
            <a:r>
              <a:rPr lang="is-IS" dirty="0" err="1" smtClean="0"/>
              <a:t>mælir</a:t>
            </a:r>
            <a:r>
              <a:rPr lang="is-IS" dirty="0" smtClean="0"/>
              <a:t>?</a:t>
            </a:r>
          </a:p>
          <a:p>
            <a:r>
              <a:rPr lang="is-IS" dirty="0" smtClean="0"/>
              <a:t>Hver er reynsla ykkar af:</a:t>
            </a:r>
          </a:p>
          <a:p>
            <a:pPr lvl="1"/>
            <a:r>
              <a:rPr lang="is-IS" dirty="0" err="1" smtClean="0"/>
              <a:t>Nordplus</a:t>
            </a:r>
            <a:endParaRPr lang="is-IS" dirty="0" smtClean="0"/>
          </a:p>
          <a:p>
            <a:pPr lvl="1"/>
            <a:r>
              <a:rPr lang="is-IS" dirty="0" smtClean="0"/>
              <a:t>Menntaáætlun ESB</a:t>
            </a:r>
          </a:p>
          <a:p>
            <a:pPr lvl="1"/>
            <a:r>
              <a:rPr lang="is-IS" dirty="0" smtClean="0"/>
              <a:t>Hvað getum við á Rannís gert betur (nú þegar búið er að sameina fjölda áætlana undir þeim hatti)</a:t>
            </a:r>
          </a:p>
          <a:p>
            <a:r>
              <a:rPr lang="is-IS" dirty="0" smtClean="0"/>
              <a:t>Fullorðinsfræðslustefna – sér eða sem þáttur í stefnu um menntun alla ævi (heiti núverandi áætlunar – </a:t>
            </a:r>
            <a:r>
              <a:rPr lang="is-IS" dirty="0" err="1" smtClean="0"/>
              <a:t>Lifelong</a:t>
            </a:r>
            <a:r>
              <a:rPr lang="is-IS" dirty="0" smtClean="0"/>
              <a:t> </a:t>
            </a:r>
            <a:r>
              <a:rPr lang="is-IS" dirty="0" err="1" smtClean="0"/>
              <a:t>learning</a:t>
            </a:r>
            <a:r>
              <a:rPr lang="is-IS" dirty="0" smtClean="0"/>
              <a:t>)?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2630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Yfirlit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endParaRPr lang="is-IS" dirty="0" smtClean="0"/>
          </a:p>
          <a:p>
            <a:r>
              <a:rPr lang="is-IS" dirty="0" smtClean="0"/>
              <a:t>Íslenskur </a:t>
            </a:r>
            <a:r>
              <a:rPr lang="is-IS" dirty="0"/>
              <a:t>veruleiki og áherslur</a:t>
            </a:r>
          </a:p>
          <a:p>
            <a:r>
              <a:rPr lang="is-IS" dirty="0" smtClean="0"/>
              <a:t>Áætlanir sem styðja framhaldsfræðslu</a:t>
            </a:r>
          </a:p>
          <a:p>
            <a:pPr lvl="1"/>
            <a:r>
              <a:rPr lang="is-IS" dirty="0" err="1" smtClean="0"/>
              <a:t>Nordplus</a:t>
            </a:r>
            <a:r>
              <a:rPr lang="is-IS" dirty="0" smtClean="0"/>
              <a:t> – sem fáir sækja um</a:t>
            </a:r>
          </a:p>
          <a:p>
            <a:pPr lvl="1"/>
            <a:r>
              <a:rPr lang="is-IS" dirty="0" err="1" smtClean="0"/>
              <a:t>Erasmus</a:t>
            </a:r>
            <a:r>
              <a:rPr lang="is-IS" dirty="0" smtClean="0"/>
              <a:t>+ þar sem allir sækja um</a:t>
            </a:r>
          </a:p>
          <a:p>
            <a:r>
              <a:rPr lang="is-IS" dirty="0" smtClean="0"/>
              <a:t>Stefnumótun og stóru verkefnin á næstu árum</a:t>
            </a:r>
          </a:p>
          <a:p>
            <a:pPr lvl="1"/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635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Íslenskur veruleiki: </a:t>
            </a:r>
            <a:r>
              <a:rPr lang="is-IS" dirty="0" err="1"/>
              <a:t>símenntaþjóðin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3074" name="Picture 2" descr="http://www.hagstofa.is/lisalib/getfile.aspx?itemid=155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24936" cy="439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5570" y="62373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Heimild: Hagstofan 3. október 2013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229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Íslenskur </a:t>
            </a:r>
            <a:r>
              <a:rPr lang="is-IS" dirty="0" smtClean="0"/>
              <a:t>veruleiki: </a:t>
            </a:r>
            <a:r>
              <a:rPr lang="is-IS" dirty="0" err="1" smtClean="0"/>
              <a:t>símenntaþjóðin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496944" cy="45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5570" y="6237312"/>
            <a:ext cx="527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Heimild: Hagstofan gagngrunnur uppfærður 3.10.2013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13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Íslenskur veruleiki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/>
              <a:t>Kerfisbundin fjárfesting í framhaldsmenntun</a:t>
            </a:r>
          </a:p>
          <a:p>
            <a:pPr lvl="1"/>
            <a:r>
              <a:rPr lang="is-IS" dirty="0"/>
              <a:t>&gt;0,2% af öllum </a:t>
            </a:r>
            <a:r>
              <a:rPr lang="is-IS" dirty="0" smtClean="0"/>
              <a:t>launagreiðslum = &gt; 2 </a:t>
            </a:r>
            <a:r>
              <a:rPr lang="is-IS" dirty="0" err="1" smtClean="0"/>
              <a:t>ma.kr</a:t>
            </a:r>
            <a:r>
              <a:rPr lang="is-IS" dirty="0" smtClean="0"/>
              <a:t>.</a:t>
            </a:r>
            <a:endParaRPr lang="is-IS" dirty="0"/>
          </a:p>
          <a:p>
            <a:pPr lvl="1"/>
            <a:r>
              <a:rPr lang="is-IS" dirty="0" smtClean="0"/>
              <a:t>framlög </a:t>
            </a:r>
            <a:r>
              <a:rPr lang="is-IS" dirty="0"/>
              <a:t>ríkis </a:t>
            </a:r>
            <a:r>
              <a:rPr lang="is-IS" dirty="0" smtClean="0"/>
              <a:t>til framhaldsfræðslu 1.359 </a:t>
            </a:r>
            <a:r>
              <a:rPr lang="is-IS" dirty="0" err="1"/>
              <a:t>m.kr</a:t>
            </a:r>
            <a:r>
              <a:rPr lang="is-IS" dirty="0"/>
              <a:t>. </a:t>
            </a:r>
            <a:r>
              <a:rPr lang="is-IS" dirty="0" smtClean="0"/>
              <a:t>árið 2013 </a:t>
            </a:r>
            <a:r>
              <a:rPr lang="is-IS" dirty="0"/>
              <a:t>og 1.353 </a:t>
            </a:r>
            <a:r>
              <a:rPr lang="is-IS" dirty="0" err="1" smtClean="0"/>
              <a:t>m.kr</a:t>
            </a:r>
            <a:r>
              <a:rPr lang="is-IS" dirty="0" smtClean="0"/>
              <a:t>. árið 2014</a:t>
            </a:r>
            <a:endParaRPr lang="is-IS" dirty="0"/>
          </a:p>
          <a:p>
            <a:r>
              <a:rPr lang="is-IS" dirty="0" smtClean="0"/>
              <a:t>Langur námstími og mikið brottfall</a:t>
            </a:r>
          </a:p>
          <a:p>
            <a:r>
              <a:rPr lang="is-IS" dirty="0" smtClean="0"/>
              <a:t>&gt; 30</a:t>
            </a:r>
            <a:r>
              <a:rPr lang="is-IS" dirty="0"/>
              <a:t>% </a:t>
            </a:r>
            <a:r>
              <a:rPr lang="is-IS" dirty="0" smtClean="0"/>
              <a:t>á vinnumarkaði án formlegrar menntunar umfram grunnskólapróf</a:t>
            </a:r>
          </a:p>
          <a:p>
            <a:pPr lvl="1"/>
            <a:r>
              <a:rPr lang="is-IS" dirty="0" smtClean="0"/>
              <a:t>Átak til að fækka í þessum hópi niður í 10% 2020</a:t>
            </a:r>
          </a:p>
          <a:p>
            <a:pPr lvl="1"/>
            <a:r>
              <a:rPr lang="is-IS" dirty="0" smtClean="0"/>
              <a:t>Stoppa nýliðun; meta raunfærni; mennta fleiri</a:t>
            </a: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923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24743"/>
            <a:ext cx="3672408" cy="4758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Nordplus</a:t>
            </a:r>
            <a:r>
              <a:rPr lang="is-IS" dirty="0" smtClean="0"/>
              <a:t> 2012-2016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altLang="is-IS" dirty="0" smtClean="0"/>
              <a:t>Styður þróun í nýsköpun og gæðamálum á sviði fullorðinsfræðslu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Styrkja samvinnu Norðurlanda og </a:t>
            </a:r>
            <a:r>
              <a:rPr lang="is-IS" altLang="is-IS" dirty="0" err="1" smtClean="0">
                <a:cs typeface="Arial" pitchFamily="34" charset="0"/>
              </a:rPr>
              <a:t>Eystrasaltslanda</a:t>
            </a:r>
            <a:endParaRPr lang="is-IS" altLang="is-IS" dirty="0" smtClean="0">
              <a:cs typeface="Arial" pitchFamily="34" charset="0"/>
            </a:endParaRPr>
          </a:p>
          <a:p>
            <a:pPr lvl="1"/>
            <a:r>
              <a:rPr lang="is-IS" altLang="is-IS" dirty="0" smtClean="0">
                <a:cs typeface="Arial" pitchFamily="34" charset="0"/>
              </a:rPr>
              <a:t>Koma á netum í fullorðinsfræðslu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Kynna þróun, gæði og nýjungar í fullorðinsfræðslu og dreifa niðurstöðum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Efla og þróa fullorðinsfræðslu jafnt í formlegu sem </a:t>
            </a:r>
            <a:r>
              <a:rPr lang="is-IS" altLang="is-IS" dirty="0" err="1" smtClean="0">
                <a:cs typeface="Arial" pitchFamily="34" charset="0"/>
              </a:rPr>
              <a:t>óformlegu</a:t>
            </a:r>
            <a:r>
              <a:rPr lang="is-IS" altLang="is-IS" dirty="0" smtClean="0">
                <a:cs typeface="Arial" pitchFamily="34" charset="0"/>
              </a:rPr>
              <a:t> samhengi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Ná til </a:t>
            </a:r>
            <a:r>
              <a:rPr lang="is-IS" altLang="is-IS" u="sng" dirty="0" smtClean="0">
                <a:cs typeface="Arial" pitchFamily="34" charset="0"/>
              </a:rPr>
              <a:t>allra</a:t>
            </a:r>
            <a:r>
              <a:rPr lang="is-IS" altLang="is-IS" dirty="0" smtClean="0">
                <a:cs typeface="Arial" pitchFamily="34" charset="0"/>
              </a:rPr>
              <a:t> sem sinna </a:t>
            </a:r>
            <a:r>
              <a:rPr lang="is-IS" altLang="is-IS" u="sng" dirty="0" smtClean="0">
                <a:cs typeface="Arial" pitchFamily="34" charset="0"/>
              </a:rPr>
              <a:t>fullorðins</a:t>
            </a:r>
            <a:r>
              <a:rPr lang="is-IS" altLang="is-IS" dirty="0" smtClean="0">
                <a:cs typeface="Arial" pitchFamily="34" charset="0"/>
              </a:rPr>
              <a:t>fræðslu 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288"/>
            <a:ext cx="2469455" cy="64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6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„Voksen“ í </a:t>
            </a:r>
            <a:r>
              <a:rPr lang="is-IS" dirty="0" err="1" smtClean="0"/>
              <a:t>Nordplus</a:t>
            </a:r>
            <a:endParaRPr lang="is-I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288"/>
            <a:ext cx="2469455" cy="64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272808" cy="469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9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Fleiri íslenskar umsóknir 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err="1" smtClean="0"/>
              <a:t>Nordplus</a:t>
            </a:r>
            <a:r>
              <a:rPr lang="is-IS" dirty="0" smtClean="0"/>
              <a:t> styrkir: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Ferðir og uppihald</a:t>
            </a:r>
            <a:endParaRPr lang="is-IS" altLang="is-IS" sz="2800" dirty="0" smtClean="0">
              <a:cs typeface="Arial" pitchFamily="34" charset="0"/>
            </a:endParaRPr>
          </a:p>
          <a:p>
            <a:pPr lvl="1"/>
            <a:r>
              <a:rPr lang="is-IS" altLang="is-IS" dirty="0" err="1" smtClean="0">
                <a:cs typeface="Arial" pitchFamily="34" charset="0"/>
              </a:rPr>
              <a:t>Útgáfa</a:t>
            </a:r>
            <a:r>
              <a:rPr lang="is-IS" altLang="is-IS" dirty="0" smtClean="0">
                <a:cs typeface="Arial" pitchFamily="34" charset="0"/>
              </a:rPr>
              <a:t> á </a:t>
            </a:r>
            <a:r>
              <a:rPr lang="is-IS" altLang="is-IS" dirty="0" err="1" smtClean="0">
                <a:cs typeface="Arial" pitchFamily="34" charset="0"/>
              </a:rPr>
              <a:t>skýrslum</a:t>
            </a:r>
            <a:r>
              <a:rPr lang="is-IS" altLang="is-IS" dirty="0" smtClean="0">
                <a:cs typeface="Arial" pitchFamily="34" charset="0"/>
              </a:rPr>
              <a:t>, bæklingum, fréttabréfum o.þ.h.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Vefsíður og  dreifing á niðurstöðum 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Leiga á aðstöðu og tækjum fyrir fundi, ráðstefnur og vinnustofur sem auglýsa verkefni og niðurstöður þess</a:t>
            </a:r>
          </a:p>
          <a:p>
            <a:pPr lvl="1"/>
            <a:r>
              <a:rPr lang="is-IS" altLang="is-IS" dirty="0" smtClean="0">
                <a:cs typeface="Arial" pitchFamily="34" charset="0"/>
              </a:rPr>
              <a:t>Þýðing – Norðurlandamál </a:t>
            </a:r>
            <a:r>
              <a:rPr lang="is-IS" altLang="is-IS" dirty="0">
                <a:cs typeface="Arial" pitchFamily="34" charset="0"/>
              </a:rPr>
              <a:t>– </a:t>
            </a:r>
            <a:r>
              <a:rPr lang="is-IS" altLang="is-IS" dirty="0" smtClean="0">
                <a:cs typeface="Arial" pitchFamily="34" charset="0"/>
              </a:rPr>
              <a:t>enska</a:t>
            </a:r>
          </a:p>
          <a:p>
            <a:r>
              <a:rPr lang="is-IS" dirty="0" err="1" smtClean="0"/>
              <a:t>Næsti</a:t>
            </a:r>
            <a:r>
              <a:rPr lang="is-IS" dirty="0" smtClean="0"/>
              <a:t> umsóknarfrestur 1. febrúar 2014</a:t>
            </a:r>
          </a:p>
          <a:p>
            <a:pPr lvl="1"/>
            <a:r>
              <a:rPr lang="is-IS" dirty="0" err="1">
                <a:hlinkClick r:id="rId2"/>
              </a:rPr>
              <a:t>sigridur.vala.vignisdottir</a:t>
            </a:r>
            <a:r>
              <a:rPr lang="is-IS" dirty="0">
                <a:hlinkClick r:id="rId2"/>
              </a:rPr>
              <a:t>@</a:t>
            </a:r>
            <a:r>
              <a:rPr lang="is-IS" dirty="0" err="1">
                <a:hlinkClick r:id="rId2"/>
              </a:rPr>
              <a:t>rannis.is</a:t>
            </a:r>
            <a:endParaRPr lang="is-IS" dirty="0" smtClean="0"/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407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61444"/>
              </p:ext>
            </p:extLst>
          </p:nvPr>
        </p:nvGraphicFramePr>
        <p:xfrm>
          <a:off x="467544" y="332656"/>
          <a:ext cx="82809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6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601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Fullorðinsfræðsla  og evrópskt samstarf</vt:lpstr>
      <vt:lpstr>Yfirlit</vt:lpstr>
      <vt:lpstr>Íslenskur veruleiki: símenntaþjóðin</vt:lpstr>
      <vt:lpstr>Íslenskur veruleiki: símenntaþjóðin</vt:lpstr>
      <vt:lpstr>Íslenskur veruleiki</vt:lpstr>
      <vt:lpstr>Nordplus 2012-2016</vt:lpstr>
      <vt:lpstr>„Voksen“ í Nordplus</vt:lpstr>
      <vt:lpstr>Fleiri íslenskar umsóknir  </vt:lpstr>
      <vt:lpstr>PowerPoint Presentation</vt:lpstr>
      <vt:lpstr>Erasmus+</vt:lpstr>
      <vt:lpstr>Erasmus+</vt:lpstr>
      <vt:lpstr>Erasmus+ og fullorðinsfræðsla</vt:lpstr>
      <vt:lpstr>European Agenda For Adult Learning</vt:lpstr>
      <vt:lpstr>Samtal</vt:lpstr>
    </vt:vector>
  </TitlesOfParts>
  <Company>Rannsóknamiðstöð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</dc:creator>
  <cp:lastModifiedBy>Hulda</cp:lastModifiedBy>
  <cp:revision>48</cp:revision>
  <cp:lastPrinted>2013-10-14T14:22:50Z</cp:lastPrinted>
  <dcterms:created xsi:type="dcterms:W3CDTF">2011-03-01T11:45:56Z</dcterms:created>
  <dcterms:modified xsi:type="dcterms:W3CDTF">2013-10-15T09:43:58Z</dcterms:modified>
</cp:coreProperties>
</file>